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6"/>
  </p:notesMasterIdLst>
  <p:sldIdLst>
    <p:sldId id="264" r:id="rId5"/>
    <p:sldId id="323" r:id="rId6"/>
    <p:sldId id="361" r:id="rId7"/>
    <p:sldId id="366" r:id="rId8"/>
    <p:sldId id="367" r:id="rId9"/>
    <p:sldId id="368" r:id="rId10"/>
    <p:sldId id="369" r:id="rId11"/>
    <p:sldId id="372" r:id="rId12"/>
    <p:sldId id="371" r:id="rId13"/>
    <p:sldId id="373" r:id="rId14"/>
    <p:sldId id="374" r:id="rId15"/>
    <p:sldId id="376" r:id="rId16"/>
    <p:sldId id="399" r:id="rId17"/>
    <p:sldId id="378" r:id="rId18"/>
    <p:sldId id="402" r:id="rId19"/>
    <p:sldId id="403" r:id="rId20"/>
    <p:sldId id="404" r:id="rId21"/>
    <p:sldId id="405" r:id="rId22"/>
    <p:sldId id="406" r:id="rId23"/>
    <p:sldId id="409" r:id="rId24"/>
    <p:sldId id="29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4"/>
    <a:srgbClr val="6285AF"/>
    <a:srgbClr val="2E5077"/>
    <a:srgbClr val="223F66"/>
    <a:srgbClr val="7EA1C3"/>
    <a:srgbClr val="071E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3" autoAdjust="0"/>
    <p:restoredTop sz="94660"/>
  </p:normalViewPr>
  <p:slideViewPr>
    <p:cSldViewPr snapToGrid="0">
      <p:cViewPr>
        <p:scale>
          <a:sx n="66" d="100"/>
          <a:sy n="66" d="100"/>
        </p:scale>
        <p:origin x="898"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2B74D-325D-445F-AFDD-97520BD1EEEC}" type="datetimeFigureOut">
              <a:rPr lang="es-CO" smtClean="0"/>
              <a:t>30/05/2024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C9F35-F161-4DD6-8893-66BAF7A3E417}" type="slidenum">
              <a:rPr lang="es-CO" smtClean="0"/>
              <a:t>‹Nº›</a:t>
            </a:fld>
            <a:endParaRPr lang="es-CO"/>
          </a:p>
        </p:txBody>
      </p:sp>
    </p:spTree>
    <p:extLst>
      <p:ext uri="{BB962C8B-B14F-4D97-AF65-F5344CB8AC3E}">
        <p14:creationId xmlns:p14="http://schemas.microsoft.com/office/powerpoint/2010/main" val="420374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iz.de/en/downloads/GIZ_CIAT_GanaderiaPag_sencillas_web.pdf"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dane.gov.co/index.php/estadisticas-por-tema/cuentas-nacionales/cuentas-nacionales-trimestrales/pib-informacion-tecnica" TargetMode="External"/><Relationship Id="rId4" Type="http://schemas.openxmlformats.org/officeDocument/2006/relationships/hyperlink" Target="http://www.scielo.org.co/scielo.php?script=sci_arttext&amp;pid=S0121-6805200800010001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6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453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084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614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715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878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3146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903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2455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270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71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3335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883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42F5C0A5-FBF0-BA4F-A7ED-D301001CE6FC}" type="slidenum">
              <a:rPr lang="es-ES_tradnl" smtClean="0"/>
              <a:t>21</a:t>
            </a:fld>
            <a:endParaRPr lang="es-ES_tradnl"/>
          </a:p>
        </p:txBody>
      </p:sp>
    </p:spTree>
    <p:extLst>
      <p:ext uri="{BB962C8B-B14F-4D97-AF65-F5344CB8AC3E}">
        <p14:creationId xmlns:p14="http://schemas.microsoft.com/office/powerpoint/2010/main" val="122403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590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218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125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17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452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626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https://www.giz.de/en/downloads/GIZ_CIAT_GanaderiaPag_sencillas_web.pdf</a:t>
            </a:r>
            <a:endParaRPr lang="en-US"/>
          </a:p>
          <a:p>
            <a:endParaRPr lang="en-US">
              <a:ea typeface="Calibri"/>
              <a:cs typeface="Calibri"/>
            </a:endParaRPr>
          </a:p>
          <a:p>
            <a:r>
              <a:rPr lang="en-US">
                <a:hlinkClick r:id="rId4"/>
              </a:rPr>
              <a:t>http://www.scielo.org.co/scielo.php?script=sci_arttext&amp;pid=S0121-68052008000100012</a:t>
            </a:r>
            <a:endParaRPr lang="en-US">
              <a:ea typeface="Calibri"/>
              <a:cs typeface="Calibri"/>
              <a:hlinkClick r:id="rId4"/>
            </a:endParaRPr>
          </a:p>
          <a:p>
            <a:endParaRPr lang="en-US">
              <a:ea typeface="Calibri"/>
              <a:cs typeface="Calibri"/>
            </a:endParaRPr>
          </a:p>
          <a:p>
            <a:r>
              <a:rPr lang="en-US">
                <a:hlinkClick r:id="rId5"/>
              </a:rPr>
              <a:t>https://www.dane.gov.co/index.php/estadisticas-por-tema/cuentas-nacionales/cuentas-nacionales-trimestrales/pib-informacion-tecnica</a:t>
            </a:r>
            <a:endParaRPr lang="en-US">
              <a:ea typeface="Calibri"/>
              <a:cs typeface="Calibri"/>
              <a:hlinkClick r:id="rId5"/>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F5C0A5-FBF0-BA4F-A7ED-D301001CE6F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994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3B17FF-C1A8-9FBC-E2B0-001376360D84}"/>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CO"/>
          </a:p>
        </p:txBody>
      </p:sp>
      <p:sp>
        <p:nvSpPr>
          <p:cNvPr id="3" name="Subtítulo 2">
            <a:extLst>
              <a:ext uri="{FF2B5EF4-FFF2-40B4-BE49-F238E27FC236}">
                <a16:creationId xmlns:a16="http://schemas.microsoft.com/office/drawing/2014/main" id="{D40BC8DB-E818-7E17-30E4-B89733729F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O"/>
          </a:p>
        </p:txBody>
      </p:sp>
      <p:sp>
        <p:nvSpPr>
          <p:cNvPr id="4" name="Marcador de fecha 3">
            <a:extLst>
              <a:ext uri="{FF2B5EF4-FFF2-40B4-BE49-F238E27FC236}">
                <a16:creationId xmlns:a16="http://schemas.microsoft.com/office/drawing/2014/main" id="{815C7C83-4521-A6A7-2D2E-7F297CE811A8}"/>
              </a:ext>
            </a:extLst>
          </p:cNvPr>
          <p:cNvSpPr>
            <a:spLocks noGrp="1"/>
          </p:cNvSpPr>
          <p:nvPr>
            <p:ph type="dt" sz="half" idx="10"/>
          </p:nvPr>
        </p:nvSpPr>
        <p:spPr/>
        <p:txBody>
          <a:bodyPr/>
          <a:lstStyle/>
          <a:p>
            <a:fld id="{05745687-F178-594C-9D6D-F24554F94BF6}" type="datetimeFigureOut">
              <a:rPr lang="es-CO" smtClean="0"/>
              <a:t>30/05/2024</a:t>
            </a:fld>
            <a:endParaRPr lang="es-CO"/>
          </a:p>
        </p:txBody>
      </p:sp>
      <p:sp>
        <p:nvSpPr>
          <p:cNvPr id="5" name="Marcador de pie de página 4">
            <a:extLst>
              <a:ext uri="{FF2B5EF4-FFF2-40B4-BE49-F238E27FC236}">
                <a16:creationId xmlns:a16="http://schemas.microsoft.com/office/drawing/2014/main" id="{E49A70BB-795C-55DA-7BAF-CF2D07B103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91DD6DE-3BF5-DF8F-A3ED-E67F59DAF6C1}"/>
              </a:ext>
            </a:extLst>
          </p:cNvPr>
          <p:cNvSpPr>
            <a:spLocks noGrp="1"/>
          </p:cNvSpPr>
          <p:nvPr>
            <p:ph type="sldNum" sz="quarter" idx="12"/>
          </p:nvPr>
        </p:nvSpPr>
        <p:spPr/>
        <p:txBody>
          <a:bodyPr/>
          <a:lstStyle/>
          <a:p>
            <a:fld id="{0BB0BB6A-5BEF-4046-B1DE-269A36A9BA99}" type="slidenum">
              <a:rPr lang="es-CO" smtClean="0"/>
              <a:t>‹Nº›</a:t>
            </a:fld>
            <a:endParaRPr lang="es-CO"/>
          </a:p>
        </p:txBody>
      </p:sp>
    </p:spTree>
    <p:extLst>
      <p:ext uri="{BB962C8B-B14F-4D97-AF65-F5344CB8AC3E}">
        <p14:creationId xmlns:p14="http://schemas.microsoft.com/office/powerpoint/2010/main" val="1039429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E05AA2-01C6-27A1-DE2E-8C474153DB73}"/>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8C56C3A0-B39E-CF03-4E44-F080521CF44F}"/>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85C3A540-C63A-CE3D-E21B-664B3EBBA7B6}"/>
              </a:ext>
            </a:extLst>
          </p:cNvPr>
          <p:cNvSpPr>
            <a:spLocks noGrp="1"/>
          </p:cNvSpPr>
          <p:nvPr>
            <p:ph type="dt" sz="half" idx="10"/>
          </p:nvPr>
        </p:nvSpPr>
        <p:spPr/>
        <p:txBody>
          <a:bodyPr/>
          <a:lstStyle/>
          <a:p>
            <a:fld id="{05745687-F178-594C-9D6D-F24554F94BF6}" type="datetimeFigureOut">
              <a:rPr lang="es-CO" smtClean="0"/>
              <a:t>30/05/2024</a:t>
            </a:fld>
            <a:endParaRPr lang="es-CO"/>
          </a:p>
        </p:txBody>
      </p:sp>
      <p:sp>
        <p:nvSpPr>
          <p:cNvPr id="5" name="Marcador de pie de página 4">
            <a:extLst>
              <a:ext uri="{FF2B5EF4-FFF2-40B4-BE49-F238E27FC236}">
                <a16:creationId xmlns:a16="http://schemas.microsoft.com/office/drawing/2014/main" id="{1D2471C0-38D8-A2E5-6380-FC0FEA82E80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FCD849B-ADD4-C73B-862A-3FD38A092546}"/>
              </a:ext>
            </a:extLst>
          </p:cNvPr>
          <p:cNvSpPr>
            <a:spLocks noGrp="1"/>
          </p:cNvSpPr>
          <p:nvPr>
            <p:ph type="sldNum" sz="quarter" idx="12"/>
          </p:nvPr>
        </p:nvSpPr>
        <p:spPr/>
        <p:txBody>
          <a:bodyPr/>
          <a:lstStyle/>
          <a:p>
            <a:fld id="{0BB0BB6A-5BEF-4046-B1DE-269A36A9BA99}" type="slidenum">
              <a:rPr lang="es-CO" smtClean="0"/>
              <a:t>‹Nº›</a:t>
            </a:fld>
            <a:endParaRPr lang="es-CO"/>
          </a:p>
        </p:txBody>
      </p:sp>
    </p:spTree>
    <p:extLst>
      <p:ext uri="{BB962C8B-B14F-4D97-AF65-F5344CB8AC3E}">
        <p14:creationId xmlns:p14="http://schemas.microsoft.com/office/powerpoint/2010/main" val="2809597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7AD9867-FCFC-E7C2-148C-6B8395F3CB77}"/>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3EA86BC1-B4BA-064C-4971-1E7A76F3B3C9}"/>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A6BC3EE5-9876-DC94-EBAC-1CE4A67321BE}"/>
              </a:ext>
            </a:extLst>
          </p:cNvPr>
          <p:cNvSpPr>
            <a:spLocks noGrp="1"/>
          </p:cNvSpPr>
          <p:nvPr>
            <p:ph type="dt" sz="half" idx="10"/>
          </p:nvPr>
        </p:nvSpPr>
        <p:spPr/>
        <p:txBody>
          <a:bodyPr/>
          <a:lstStyle/>
          <a:p>
            <a:fld id="{05745687-F178-594C-9D6D-F24554F94BF6}" type="datetimeFigureOut">
              <a:rPr lang="es-CO" smtClean="0"/>
              <a:t>30/05/2024</a:t>
            </a:fld>
            <a:endParaRPr lang="es-CO"/>
          </a:p>
        </p:txBody>
      </p:sp>
      <p:sp>
        <p:nvSpPr>
          <p:cNvPr id="5" name="Marcador de pie de página 4">
            <a:extLst>
              <a:ext uri="{FF2B5EF4-FFF2-40B4-BE49-F238E27FC236}">
                <a16:creationId xmlns:a16="http://schemas.microsoft.com/office/drawing/2014/main" id="{749D3102-5175-4588-3C86-869D40D1B16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7CD2490-F5A6-8673-60EA-94D275E726FB}"/>
              </a:ext>
            </a:extLst>
          </p:cNvPr>
          <p:cNvSpPr>
            <a:spLocks noGrp="1"/>
          </p:cNvSpPr>
          <p:nvPr>
            <p:ph type="sldNum" sz="quarter" idx="12"/>
          </p:nvPr>
        </p:nvSpPr>
        <p:spPr/>
        <p:txBody>
          <a:bodyPr/>
          <a:lstStyle/>
          <a:p>
            <a:fld id="{0BB0BB6A-5BEF-4046-B1DE-269A36A9BA99}" type="slidenum">
              <a:rPr lang="es-CO" smtClean="0"/>
              <a:t>‹Nº›</a:t>
            </a:fld>
            <a:endParaRPr lang="es-CO"/>
          </a:p>
        </p:txBody>
      </p:sp>
    </p:spTree>
    <p:extLst>
      <p:ext uri="{BB962C8B-B14F-4D97-AF65-F5344CB8AC3E}">
        <p14:creationId xmlns:p14="http://schemas.microsoft.com/office/powerpoint/2010/main" val="1835076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B42FDD-9673-63F3-F81C-01EEEF7F6444}"/>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907135DF-BAD2-D690-9C24-806ED9408D61}"/>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AB66A91A-4248-E5B2-A744-66B5E21C8747}"/>
              </a:ext>
            </a:extLst>
          </p:cNvPr>
          <p:cNvSpPr>
            <a:spLocks noGrp="1"/>
          </p:cNvSpPr>
          <p:nvPr>
            <p:ph type="dt" sz="half" idx="10"/>
          </p:nvPr>
        </p:nvSpPr>
        <p:spPr/>
        <p:txBody>
          <a:bodyPr/>
          <a:lstStyle/>
          <a:p>
            <a:fld id="{05745687-F178-594C-9D6D-F24554F94BF6}" type="datetimeFigureOut">
              <a:rPr lang="es-CO" smtClean="0"/>
              <a:t>30/05/2024</a:t>
            </a:fld>
            <a:endParaRPr lang="es-CO"/>
          </a:p>
        </p:txBody>
      </p:sp>
      <p:sp>
        <p:nvSpPr>
          <p:cNvPr id="5" name="Marcador de pie de página 4">
            <a:extLst>
              <a:ext uri="{FF2B5EF4-FFF2-40B4-BE49-F238E27FC236}">
                <a16:creationId xmlns:a16="http://schemas.microsoft.com/office/drawing/2014/main" id="{8EB17559-4289-A747-C524-C17EB790E9C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54050EF-465C-2BE3-77C6-8ADEF1C3574C}"/>
              </a:ext>
            </a:extLst>
          </p:cNvPr>
          <p:cNvSpPr>
            <a:spLocks noGrp="1"/>
          </p:cNvSpPr>
          <p:nvPr>
            <p:ph type="sldNum" sz="quarter" idx="12"/>
          </p:nvPr>
        </p:nvSpPr>
        <p:spPr/>
        <p:txBody>
          <a:bodyPr/>
          <a:lstStyle/>
          <a:p>
            <a:fld id="{0BB0BB6A-5BEF-4046-B1DE-269A36A9BA99}" type="slidenum">
              <a:rPr lang="es-CO" smtClean="0"/>
              <a:t>‹Nº›</a:t>
            </a:fld>
            <a:endParaRPr lang="es-CO"/>
          </a:p>
        </p:txBody>
      </p:sp>
    </p:spTree>
    <p:extLst>
      <p:ext uri="{BB962C8B-B14F-4D97-AF65-F5344CB8AC3E}">
        <p14:creationId xmlns:p14="http://schemas.microsoft.com/office/powerpoint/2010/main" val="6602788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D50DE1-E4E5-5F2A-7086-23BC14AB6C53}"/>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83BB19D2-C7BC-6054-F142-6C6775CB32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4185E446-A23F-1258-D57B-2074A5B3A8F2}"/>
              </a:ext>
            </a:extLst>
          </p:cNvPr>
          <p:cNvSpPr>
            <a:spLocks noGrp="1"/>
          </p:cNvSpPr>
          <p:nvPr>
            <p:ph type="dt" sz="half" idx="10"/>
          </p:nvPr>
        </p:nvSpPr>
        <p:spPr/>
        <p:txBody>
          <a:bodyPr/>
          <a:lstStyle/>
          <a:p>
            <a:fld id="{05745687-F178-594C-9D6D-F24554F94BF6}" type="datetimeFigureOut">
              <a:rPr lang="es-CO" smtClean="0"/>
              <a:t>30/05/2024</a:t>
            </a:fld>
            <a:endParaRPr lang="es-CO"/>
          </a:p>
        </p:txBody>
      </p:sp>
      <p:sp>
        <p:nvSpPr>
          <p:cNvPr id="5" name="Marcador de pie de página 4">
            <a:extLst>
              <a:ext uri="{FF2B5EF4-FFF2-40B4-BE49-F238E27FC236}">
                <a16:creationId xmlns:a16="http://schemas.microsoft.com/office/drawing/2014/main" id="{46046D1B-BDF6-0F97-E0D1-539A7DC2ED9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4B08BCD-4052-B2C3-8CFD-9425D57B9F03}"/>
              </a:ext>
            </a:extLst>
          </p:cNvPr>
          <p:cNvSpPr>
            <a:spLocks noGrp="1"/>
          </p:cNvSpPr>
          <p:nvPr>
            <p:ph type="sldNum" sz="quarter" idx="12"/>
          </p:nvPr>
        </p:nvSpPr>
        <p:spPr/>
        <p:txBody>
          <a:bodyPr/>
          <a:lstStyle/>
          <a:p>
            <a:fld id="{0BB0BB6A-5BEF-4046-B1DE-269A36A9BA99}" type="slidenum">
              <a:rPr lang="es-CO" smtClean="0"/>
              <a:t>‹Nº›</a:t>
            </a:fld>
            <a:endParaRPr lang="es-CO"/>
          </a:p>
        </p:txBody>
      </p:sp>
    </p:spTree>
    <p:extLst>
      <p:ext uri="{BB962C8B-B14F-4D97-AF65-F5344CB8AC3E}">
        <p14:creationId xmlns:p14="http://schemas.microsoft.com/office/powerpoint/2010/main" val="28136201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7BF21-B78F-94B6-411F-89DF69858FB6}"/>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7633C42E-9230-3616-2119-0ECC86015FE4}"/>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contenido 3">
            <a:extLst>
              <a:ext uri="{FF2B5EF4-FFF2-40B4-BE49-F238E27FC236}">
                <a16:creationId xmlns:a16="http://schemas.microsoft.com/office/drawing/2014/main" id="{25D16FD4-0C09-1D0C-2751-036DA32A0CBE}"/>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fecha 4">
            <a:extLst>
              <a:ext uri="{FF2B5EF4-FFF2-40B4-BE49-F238E27FC236}">
                <a16:creationId xmlns:a16="http://schemas.microsoft.com/office/drawing/2014/main" id="{2CCD0C77-D038-38B9-09A9-C7597269E1E8}"/>
              </a:ext>
            </a:extLst>
          </p:cNvPr>
          <p:cNvSpPr>
            <a:spLocks noGrp="1"/>
          </p:cNvSpPr>
          <p:nvPr>
            <p:ph type="dt" sz="half" idx="10"/>
          </p:nvPr>
        </p:nvSpPr>
        <p:spPr/>
        <p:txBody>
          <a:bodyPr/>
          <a:lstStyle/>
          <a:p>
            <a:fld id="{05745687-F178-594C-9D6D-F24554F94BF6}" type="datetimeFigureOut">
              <a:rPr lang="es-CO" smtClean="0"/>
              <a:t>30/05/2024</a:t>
            </a:fld>
            <a:endParaRPr lang="es-CO"/>
          </a:p>
        </p:txBody>
      </p:sp>
      <p:sp>
        <p:nvSpPr>
          <p:cNvPr id="6" name="Marcador de pie de página 5">
            <a:extLst>
              <a:ext uri="{FF2B5EF4-FFF2-40B4-BE49-F238E27FC236}">
                <a16:creationId xmlns:a16="http://schemas.microsoft.com/office/drawing/2014/main" id="{2BE7288B-A50A-122F-0623-118A42D60D7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CCBE423-9FD3-FA4C-8AEE-6C6A8F7FF6CD}"/>
              </a:ext>
            </a:extLst>
          </p:cNvPr>
          <p:cNvSpPr>
            <a:spLocks noGrp="1"/>
          </p:cNvSpPr>
          <p:nvPr>
            <p:ph type="sldNum" sz="quarter" idx="12"/>
          </p:nvPr>
        </p:nvSpPr>
        <p:spPr/>
        <p:txBody>
          <a:bodyPr/>
          <a:lstStyle/>
          <a:p>
            <a:fld id="{0BB0BB6A-5BEF-4046-B1DE-269A36A9BA99}" type="slidenum">
              <a:rPr lang="es-CO" smtClean="0"/>
              <a:t>‹Nº›</a:t>
            </a:fld>
            <a:endParaRPr lang="es-CO"/>
          </a:p>
        </p:txBody>
      </p:sp>
    </p:spTree>
    <p:extLst>
      <p:ext uri="{BB962C8B-B14F-4D97-AF65-F5344CB8AC3E}">
        <p14:creationId xmlns:p14="http://schemas.microsoft.com/office/powerpoint/2010/main" val="3358439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328922-729A-47D1-85DD-118F5AE8C334}"/>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2965FA6A-089A-6886-A020-8735898DE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33980C82-2944-EF5F-2F3E-76998C92AE9D}"/>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texto 4">
            <a:extLst>
              <a:ext uri="{FF2B5EF4-FFF2-40B4-BE49-F238E27FC236}">
                <a16:creationId xmlns:a16="http://schemas.microsoft.com/office/drawing/2014/main" id="{835B7A84-3A87-11AA-9CE3-4D83BD1B0D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BF6D8432-947F-5476-9EE1-987CDA13FDAE}"/>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7" name="Marcador de fecha 6">
            <a:extLst>
              <a:ext uri="{FF2B5EF4-FFF2-40B4-BE49-F238E27FC236}">
                <a16:creationId xmlns:a16="http://schemas.microsoft.com/office/drawing/2014/main" id="{B86EDCD0-0AFF-D686-5EC6-0E71DCD11645}"/>
              </a:ext>
            </a:extLst>
          </p:cNvPr>
          <p:cNvSpPr>
            <a:spLocks noGrp="1"/>
          </p:cNvSpPr>
          <p:nvPr>
            <p:ph type="dt" sz="half" idx="10"/>
          </p:nvPr>
        </p:nvSpPr>
        <p:spPr/>
        <p:txBody>
          <a:bodyPr/>
          <a:lstStyle/>
          <a:p>
            <a:fld id="{05745687-F178-594C-9D6D-F24554F94BF6}" type="datetimeFigureOut">
              <a:rPr lang="es-CO" smtClean="0"/>
              <a:t>30/05/2024</a:t>
            </a:fld>
            <a:endParaRPr lang="es-CO"/>
          </a:p>
        </p:txBody>
      </p:sp>
      <p:sp>
        <p:nvSpPr>
          <p:cNvPr id="8" name="Marcador de pie de página 7">
            <a:extLst>
              <a:ext uri="{FF2B5EF4-FFF2-40B4-BE49-F238E27FC236}">
                <a16:creationId xmlns:a16="http://schemas.microsoft.com/office/drawing/2014/main" id="{59EC8A6D-1294-6EF4-60B7-C6D97BE4089C}"/>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3941E1E-31E2-CB70-C7AF-A671F1C49092}"/>
              </a:ext>
            </a:extLst>
          </p:cNvPr>
          <p:cNvSpPr>
            <a:spLocks noGrp="1"/>
          </p:cNvSpPr>
          <p:nvPr>
            <p:ph type="sldNum" sz="quarter" idx="12"/>
          </p:nvPr>
        </p:nvSpPr>
        <p:spPr/>
        <p:txBody>
          <a:bodyPr/>
          <a:lstStyle/>
          <a:p>
            <a:fld id="{0BB0BB6A-5BEF-4046-B1DE-269A36A9BA99}" type="slidenum">
              <a:rPr lang="es-CO" smtClean="0"/>
              <a:t>‹Nº›</a:t>
            </a:fld>
            <a:endParaRPr lang="es-CO"/>
          </a:p>
        </p:txBody>
      </p:sp>
    </p:spTree>
    <p:extLst>
      <p:ext uri="{BB962C8B-B14F-4D97-AF65-F5344CB8AC3E}">
        <p14:creationId xmlns:p14="http://schemas.microsoft.com/office/powerpoint/2010/main" val="18371651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23E0D1-4AC0-21C5-6D88-CD80FABB1EF6}"/>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fecha 2">
            <a:extLst>
              <a:ext uri="{FF2B5EF4-FFF2-40B4-BE49-F238E27FC236}">
                <a16:creationId xmlns:a16="http://schemas.microsoft.com/office/drawing/2014/main" id="{944374C7-76C1-60B5-1316-F3B17DDB40DB}"/>
              </a:ext>
            </a:extLst>
          </p:cNvPr>
          <p:cNvSpPr>
            <a:spLocks noGrp="1"/>
          </p:cNvSpPr>
          <p:nvPr>
            <p:ph type="dt" sz="half" idx="10"/>
          </p:nvPr>
        </p:nvSpPr>
        <p:spPr/>
        <p:txBody>
          <a:bodyPr/>
          <a:lstStyle/>
          <a:p>
            <a:fld id="{05745687-F178-594C-9D6D-F24554F94BF6}" type="datetimeFigureOut">
              <a:rPr lang="es-CO" smtClean="0"/>
              <a:t>30/05/2024</a:t>
            </a:fld>
            <a:endParaRPr lang="es-CO"/>
          </a:p>
        </p:txBody>
      </p:sp>
      <p:sp>
        <p:nvSpPr>
          <p:cNvPr id="4" name="Marcador de pie de página 3">
            <a:extLst>
              <a:ext uri="{FF2B5EF4-FFF2-40B4-BE49-F238E27FC236}">
                <a16:creationId xmlns:a16="http://schemas.microsoft.com/office/drawing/2014/main" id="{99A020A1-43F2-9250-8344-343CF4C1BE5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952F5BB-F3E3-7851-618B-278FC0ECFB2A}"/>
              </a:ext>
            </a:extLst>
          </p:cNvPr>
          <p:cNvSpPr>
            <a:spLocks noGrp="1"/>
          </p:cNvSpPr>
          <p:nvPr>
            <p:ph type="sldNum" sz="quarter" idx="12"/>
          </p:nvPr>
        </p:nvSpPr>
        <p:spPr/>
        <p:txBody>
          <a:bodyPr/>
          <a:lstStyle/>
          <a:p>
            <a:fld id="{0BB0BB6A-5BEF-4046-B1DE-269A36A9BA99}" type="slidenum">
              <a:rPr lang="es-CO" smtClean="0"/>
              <a:t>‹Nº›</a:t>
            </a:fld>
            <a:endParaRPr lang="es-CO"/>
          </a:p>
        </p:txBody>
      </p:sp>
    </p:spTree>
    <p:extLst>
      <p:ext uri="{BB962C8B-B14F-4D97-AF65-F5344CB8AC3E}">
        <p14:creationId xmlns:p14="http://schemas.microsoft.com/office/powerpoint/2010/main" val="11442106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733B5F-6D37-A804-ABA7-3A939245CFDD}"/>
              </a:ext>
            </a:extLst>
          </p:cNvPr>
          <p:cNvSpPr>
            <a:spLocks noGrp="1"/>
          </p:cNvSpPr>
          <p:nvPr>
            <p:ph type="dt" sz="half" idx="10"/>
          </p:nvPr>
        </p:nvSpPr>
        <p:spPr/>
        <p:txBody>
          <a:bodyPr/>
          <a:lstStyle/>
          <a:p>
            <a:fld id="{05745687-F178-594C-9D6D-F24554F94BF6}" type="datetimeFigureOut">
              <a:rPr lang="es-CO" smtClean="0"/>
              <a:t>30/05/2024</a:t>
            </a:fld>
            <a:endParaRPr lang="es-CO"/>
          </a:p>
        </p:txBody>
      </p:sp>
      <p:sp>
        <p:nvSpPr>
          <p:cNvPr id="3" name="Marcador de pie de página 2">
            <a:extLst>
              <a:ext uri="{FF2B5EF4-FFF2-40B4-BE49-F238E27FC236}">
                <a16:creationId xmlns:a16="http://schemas.microsoft.com/office/drawing/2014/main" id="{6F6C2B29-A830-AA4A-79B8-462A2C42EF4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B1D8DB38-1FAE-0E22-5F5E-E872FB725B36}"/>
              </a:ext>
            </a:extLst>
          </p:cNvPr>
          <p:cNvSpPr>
            <a:spLocks noGrp="1"/>
          </p:cNvSpPr>
          <p:nvPr>
            <p:ph type="sldNum" sz="quarter" idx="12"/>
          </p:nvPr>
        </p:nvSpPr>
        <p:spPr/>
        <p:txBody>
          <a:bodyPr/>
          <a:lstStyle/>
          <a:p>
            <a:fld id="{0BB0BB6A-5BEF-4046-B1DE-269A36A9BA99}" type="slidenum">
              <a:rPr lang="es-CO" smtClean="0"/>
              <a:t>‹Nº›</a:t>
            </a:fld>
            <a:endParaRPr lang="es-CO"/>
          </a:p>
        </p:txBody>
      </p:sp>
    </p:spTree>
    <p:extLst>
      <p:ext uri="{BB962C8B-B14F-4D97-AF65-F5344CB8AC3E}">
        <p14:creationId xmlns:p14="http://schemas.microsoft.com/office/powerpoint/2010/main" val="370665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88CD42-EC3C-C391-A474-A407609AA217}"/>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D45A1654-C3FA-E769-066C-465F07C6F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texto 3">
            <a:extLst>
              <a:ext uri="{FF2B5EF4-FFF2-40B4-BE49-F238E27FC236}">
                <a16:creationId xmlns:a16="http://schemas.microsoft.com/office/drawing/2014/main" id="{BAD9EAA4-AD71-0A0E-DE05-654386D95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2106B6DC-8D9F-77AD-7870-C1F819752007}"/>
              </a:ext>
            </a:extLst>
          </p:cNvPr>
          <p:cNvSpPr>
            <a:spLocks noGrp="1"/>
          </p:cNvSpPr>
          <p:nvPr>
            <p:ph type="dt" sz="half" idx="10"/>
          </p:nvPr>
        </p:nvSpPr>
        <p:spPr/>
        <p:txBody>
          <a:bodyPr/>
          <a:lstStyle/>
          <a:p>
            <a:fld id="{05745687-F178-594C-9D6D-F24554F94BF6}" type="datetimeFigureOut">
              <a:rPr lang="es-CO" smtClean="0"/>
              <a:t>30/05/2024</a:t>
            </a:fld>
            <a:endParaRPr lang="es-CO"/>
          </a:p>
        </p:txBody>
      </p:sp>
      <p:sp>
        <p:nvSpPr>
          <p:cNvPr id="6" name="Marcador de pie de página 5">
            <a:extLst>
              <a:ext uri="{FF2B5EF4-FFF2-40B4-BE49-F238E27FC236}">
                <a16:creationId xmlns:a16="http://schemas.microsoft.com/office/drawing/2014/main" id="{4E943C25-AA0C-9AB9-F512-03FAD43022A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314223F-6E45-2B85-BBE1-020AC852083D}"/>
              </a:ext>
            </a:extLst>
          </p:cNvPr>
          <p:cNvSpPr>
            <a:spLocks noGrp="1"/>
          </p:cNvSpPr>
          <p:nvPr>
            <p:ph type="sldNum" sz="quarter" idx="12"/>
          </p:nvPr>
        </p:nvSpPr>
        <p:spPr/>
        <p:txBody>
          <a:bodyPr/>
          <a:lstStyle/>
          <a:p>
            <a:fld id="{0BB0BB6A-5BEF-4046-B1DE-269A36A9BA99}" type="slidenum">
              <a:rPr lang="es-CO" smtClean="0"/>
              <a:t>‹Nº›</a:t>
            </a:fld>
            <a:endParaRPr lang="es-CO"/>
          </a:p>
        </p:txBody>
      </p:sp>
    </p:spTree>
    <p:extLst>
      <p:ext uri="{BB962C8B-B14F-4D97-AF65-F5344CB8AC3E}">
        <p14:creationId xmlns:p14="http://schemas.microsoft.com/office/powerpoint/2010/main" val="9255393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DB373-08DA-8759-34DD-9FE355C66AD3}"/>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posición de imagen 2">
            <a:extLst>
              <a:ext uri="{FF2B5EF4-FFF2-40B4-BE49-F238E27FC236}">
                <a16:creationId xmlns:a16="http://schemas.microsoft.com/office/drawing/2014/main" id="{4BD5B49C-6D87-B6DE-6B06-5B5FA11EE5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15D5212F-D743-BD4A-631A-66F1D7D84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23FF23CD-09C2-774B-39F7-6E38708A95BB}"/>
              </a:ext>
            </a:extLst>
          </p:cNvPr>
          <p:cNvSpPr>
            <a:spLocks noGrp="1"/>
          </p:cNvSpPr>
          <p:nvPr>
            <p:ph type="dt" sz="half" idx="10"/>
          </p:nvPr>
        </p:nvSpPr>
        <p:spPr/>
        <p:txBody>
          <a:bodyPr/>
          <a:lstStyle/>
          <a:p>
            <a:fld id="{05745687-F178-594C-9D6D-F24554F94BF6}" type="datetimeFigureOut">
              <a:rPr lang="es-CO" smtClean="0"/>
              <a:t>30/05/2024</a:t>
            </a:fld>
            <a:endParaRPr lang="es-CO"/>
          </a:p>
        </p:txBody>
      </p:sp>
      <p:sp>
        <p:nvSpPr>
          <p:cNvPr id="6" name="Marcador de pie de página 5">
            <a:extLst>
              <a:ext uri="{FF2B5EF4-FFF2-40B4-BE49-F238E27FC236}">
                <a16:creationId xmlns:a16="http://schemas.microsoft.com/office/drawing/2014/main" id="{B47DEFC0-3C79-D87E-1C73-59F7CA1DCA1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B67A556-365A-0A88-212E-90E94283D64B}"/>
              </a:ext>
            </a:extLst>
          </p:cNvPr>
          <p:cNvSpPr>
            <a:spLocks noGrp="1"/>
          </p:cNvSpPr>
          <p:nvPr>
            <p:ph type="sldNum" sz="quarter" idx="12"/>
          </p:nvPr>
        </p:nvSpPr>
        <p:spPr/>
        <p:txBody>
          <a:bodyPr/>
          <a:lstStyle/>
          <a:p>
            <a:fld id="{0BB0BB6A-5BEF-4046-B1DE-269A36A9BA99}" type="slidenum">
              <a:rPr lang="es-CO" smtClean="0"/>
              <a:t>‹Nº›</a:t>
            </a:fld>
            <a:endParaRPr lang="es-CO"/>
          </a:p>
        </p:txBody>
      </p:sp>
    </p:spTree>
    <p:extLst>
      <p:ext uri="{BB962C8B-B14F-4D97-AF65-F5344CB8AC3E}">
        <p14:creationId xmlns:p14="http://schemas.microsoft.com/office/powerpoint/2010/main" val="626752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6A56390-CFCB-30FE-8150-921E1D9DB9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1734676E-4617-7723-B406-25D4568BD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863960AF-C924-1355-2AAC-E53AA4B2D1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745687-F178-594C-9D6D-F24554F94BF6}" type="datetimeFigureOut">
              <a:rPr lang="es-CO" smtClean="0"/>
              <a:t>30/05/2024</a:t>
            </a:fld>
            <a:endParaRPr lang="es-CO"/>
          </a:p>
        </p:txBody>
      </p:sp>
      <p:sp>
        <p:nvSpPr>
          <p:cNvPr id="5" name="Marcador de pie de página 4">
            <a:extLst>
              <a:ext uri="{FF2B5EF4-FFF2-40B4-BE49-F238E27FC236}">
                <a16:creationId xmlns:a16="http://schemas.microsoft.com/office/drawing/2014/main" id="{5EEFE1EB-204B-A10A-49A5-6ADA8BBAE4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37D6F35E-B4AA-E990-3C89-D62944290E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0BB6A-5BEF-4046-B1DE-269A36A9BA99}" type="slidenum">
              <a:rPr lang="es-CO" smtClean="0"/>
              <a:t>‹Nº›</a:t>
            </a:fld>
            <a:endParaRPr lang="es-CO"/>
          </a:p>
        </p:txBody>
      </p:sp>
    </p:spTree>
    <p:extLst>
      <p:ext uri="{BB962C8B-B14F-4D97-AF65-F5344CB8AC3E}">
        <p14:creationId xmlns:p14="http://schemas.microsoft.com/office/powerpoint/2010/main" val="12085219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ma.castroc@javeriana.edu.co" TargetMode="External"/><Relationship Id="rId5" Type="http://schemas.openxmlformats.org/officeDocument/2006/relationships/hyperlink" Target="mailto:angaritat.js@javeriana.edu.co" TargetMode="External"/><Relationship Id="rId4" Type="http://schemas.openxmlformats.org/officeDocument/2006/relationships/hyperlink" Target="mailto:ariasjf@javeriana.edu.c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slideLayout" Target="../slideLayouts/slideLayout2.xml"/><Relationship Id="rId21" Type="http://schemas.openxmlformats.org/officeDocument/2006/relationships/image" Target="../media/image30.png"/><Relationship Id="rId7" Type="http://schemas.openxmlformats.org/officeDocument/2006/relationships/image" Target="../media/image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video" Target="../media/media2.mp4"/><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microsoft.com/office/2007/relationships/media" Target="../media/media2.mp4"/><Relationship Id="rId6" Type="http://schemas.openxmlformats.org/officeDocument/2006/relationships/image" Target="../media/image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notesSlide" Target="../notesSlides/notesSlide14.xml"/><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slide" Target="slide4.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png"/><Relationship Id="rId3" Type="http://schemas.openxmlformats.org/officeDocument/2006/relationships/slide" Target="slide4.xml"/><Relationship Id="rId7" Type="http://schemas.openxmlformats.org/officeDocument/2006/relationships/image" Target="../media/image9.png"/><Relationship Id="rId12"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slide" Target="slide5.xml"/><Relationship Id="rId4" Type="http://schemas.openxmlformats.org/officeDocument/2006/relationships/image" Target="../media/image4.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4.xml"/><Relationship Id="rId7"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3.png"/><Relationship Id="rId12"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slide" Target="slide4.xml"/><Relationship Id="rId10" Type="http://schemas.openxmlformats.org/officeDocument/2006/relationships/slide" Target="slide6.xml"/><Relationship Id="rId4" Type="http://schemas.openxmlformats.org/officeDocument/2006/relationships/notesSlide" Target="../notesSlides/notesSlide6.xml"/><Relationship Id="rId9" Type="http://schemas.openxmlformats.org/officeDocument/2006/relationships/image" Target="../media/image5.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png"/><Relationship Id="rId5" Type="http://schemas.openxmlformats.org/officeDocument/2006/relationships/slide" Target="slide4.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stretch>
            <a:fillRect/>
          </a:stretch>
        </p:blipFill>
        <p:spPr>
          <a:xfrm>
            <a:off x="0" y="-10103"/>
            <a:ext cx="12192000" cy="6105540"/>
          </a:xfrm>
          <a:prstGeom prst="rect">
            <a:avLst/>
          </a:prstGeom>
        </p:spPr>
      </p:pic>
      <p:sp>
        <p:nvSpPr>
          <p:cNvPr id="9" name="Subtítulo 2"/>
          <p:cNvSpPr>
            <a:spLocks noGrp="1"/>
          </p:cNvSpPr>
          <p:nvPr>
            <p:ph type="subTitle" idx="1"/>
          </p:nvPr>
        </p:nvSpPr>
        <p:spPr>
          <a:xfrm>
            <a:off x="3401763" y="2353874"/>
            <a:ext cx="8456166" cy="1872458"/>
          </a:xfrm>
        </p:spPr>
        <p:txBody>
          <a:bodyPr vert="horz" lIns="91440" tIns="45720" rIns="91440" bIns="45720" rtlCol="0" anchor="t">
            <a:noAutofit/>
          </a:bodyPr>
          <a:lstStyle/>
          <a:p>
            <a:r>
              <a:rPr lang="es-ES" sz="4800" b="1" dirty="0">
                <a:solidFill>
                  <a:schemeClr val="bg1"/>
                </a:solidFill>
                <a:ea typeface="+mn-lt"/>
                <a:cs typeface="+mn-lt"/>
              </a:rPr>
              <a:t>SEGMENTACIÓN DE VASOS INTRACRANEALES EN EL CONTEXTO DE CIRUGÍA DE EPILEPSIA</a:t>
            </a:r>
          </a:p>
        </p:txBody>
      </p:sp>
      <p:sp>
        <p:nvSpPr>
          <p:cNvPr id="10" name="Subtítulo 2"/>
          <p:cNvSpPr txBox="1">
            <a:spLocks/>
          </p:cNvSpPr>
          <p:nvPr/>
        </p:nvSpPr>
        <p:spPr>
          <a:xfrm>
            <a:off x="2237185" y="5410803"/>
            <a:ext cx="9401431" cy="1369268"/>
          </a:xfrm>
          <a:prstGeom prst="rect">
            <a:avLst/>
          </a:prstGeom>
          <a:solidFill>
            <a:schemeClr val="bg1"/>
          </a:solidFill>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 typeface="Arial"/>
              <a:buNone/>
              <a:tabLst/>
              <a:defRPr/>
            </a:pPr>
            <a:r>
              <a:rPr kumimoji="0" lang="es-ES_tradnl" sz="2000" b="1" i="0" u="none" strike="noStrike" kern="1200" cap="none" spc="0" normalizeH="0" baseline="0" noProof="0" dirty="0">
                <a:ln>
                  <a:noFill/>
                </a:ln>
                <a:solidFill>
                  <a:srgbClr val="4472C4">
                    <a:lumMod val="75000"/>
                  </a:srgbClr>
                </a:solidFill>
                <a:effectLst/>
                <a:uLnTx/>
                <a:uFillTx/>
                <a:latin typeface="Arial"/>
                <a:ea typeface="+mn-ea"/>
                <a:cs typeface="Arial"/>
              </a:rPr>
              <a:t>Juan Fernando Arias Montoya – </a:t>
            </a:r>
            <a:r>
              <a:rPr kumimoji="0" lang="es-ES_tradnl" sz="2000" b="1" i="0" u="none" strike="noStrike" kern="1200" cap="none" spc="0" normalizeH="0" baseline="0" noProof="0" dirty="0">
                <a:ln>
                  <a:noFill/>
                </a:ln>
                <a:solidFill>
                  <a:srgbClr val="4472C4">
                    <a:lumMod val="75000"/>
                  </a:srgbClr>
                </a:solidFill>
                <a:effectLst/>
                <a:uLnTx/>
                <a:uFillTx/>
                <a:latin typeface="Arial"/>
                <a:ea typeface="+mn-ea"/>
                <a:cs typeface="Arial"/>
                <a:hlinkClick r:id="rId4"/>
              </a:rPr>
              <a:t>ariasjf@javeriana.edu.co</a:t>
            </a:r>
            <a:endParaRPr kumimoji="0" lang="es-ES_tradnl" sz="2000" b="1" i="0" u="none" strike="noStrike" kern="1200" cap="none" spc="0" normalizeH="0" baseline="0" noProof="0" dirty="0">
              <a:ln>
                <a:noFill/>
              </a:ln>
              <a:solidFill>
                <a:srgbClr val="4472C4">
                  <a:lumMod val="75000"/>
                </a:srgbClr>
              </a:solidFill>
              <a:effectLst/>
              <a:uLnTx/>
              <a:uFillTx/>
              <a:latin typeface="Arial"/>
              <a:ea typeface="+mn-ea"/>
              <a:cs typeface="Arial"/>
            </a:endParaRPr>
          </a:p>
          <a:p>
            <a:pPr marL="0" marR="0" lvl="0" indent="0" algn="r" defTabSz="914400" rtl="0" eaLnBrk="1" fontAlgn="auto" latinLnBrk="0" hangingPunct="1">
              <a:lnSpc>
                <a:spcPct val="100000"/>
              </a:lnSpc>
              <a:spcBef>
                <a:spcPts val="0"/>
              </a:spcBef>
              <a:spcAft>
                <a:spcPts val="0"/>
              </a:spcAft>
              <a:buClrTx/>
              <a:buSzTx/>
              <a:buFont typeface="Arial"/>
              <a:buNone/>
              <a:tabLst/>
              <a:defRPr/>
            </a:pPr>
            <a:r>
              <a:rPr kumimoji="0" lang="es-ES_tradnl" sz="2000" b="1" i="0" u="none" strike="noStrike" kern="1200" cap="none" spc="0" normalizeH="0" baseline="0" noProof="0" dirty="0">
                <a:ln>
                  <a:noFill/>
                </a:ln>
                <a:solidFill>
                  <a:srgbClr val="4472C4">
                    <a:lumMod val="75000"/>
                  </a:srgbClr>
                </a:solidFill>
                <a:effectLst/>
                <a:uLnTx/>
                <a:uFillTx/>
                <a:latin typeface="Arial"/>
                <a:ea typeface="+mn-ea"/>
                <a:cs typeface="Arial"/>
              </a:rPr>
              <a:t>Juan </a:t>
            </a:r>
            <a:r>
              <a:rPr kumimoji="0" lang="es-MX" sz="2000" b="1" i="0" u="none" strike="noStrike" kern="1200" cap="none" spc="0" normalizeH="0" baseline="0" noProof="0" dirty="0">
                <a:ln>
                  <a:noFill/>
                </a:ln>
                <a:solidFill>
                  <a:srgbClr val="4472C4">
                    <a:lumMod val="75000"/>
                  </a:srgbClr>
                </a:solidFill>
                <a:effectLst/>
                <a:uLnTx/>
                <a:uFillTx/>
                <a:latin typeface="Arial"/>
                <a:ea typeface="+mn-ea"/>
                <a:cs typeface="Arial"/>
              </a:rPr>
              <a:t>Sebastián Angarita Torres </a:t>
            </a:r>
            <a:r>
              <a:rPr kumimoji="0" lang="es-ES" sz="2000" b="1" i="0" u="none" strike="noStrike" kern="1200" cap="none" spc="0" normalizeH="0" baseline="0" noProof="0" dirty="0">
                <a:ln>
                  <a:noFill/>
                </a:ln>
                <a:solidFill>
                  <a:srgbClr val="4472C4">
                    <a:lumMod val="75000"/>
                  </a:srgbClr>
                </a:solidFill>
                <a:effectLst/>
                <a:uLnTx/>
                <a:uFillTx/>
                <a:latin typeface="Arial"/>
                <a:ea typeface="+mn-ea"/>
                <a:cs typeface="Arial"/>
              </a:rPr>
              <a:t>– </a:t>
            </a:r>
            <a:r>
              <a:rPr kumimoji="0" lang="es-ES" sz="2000" b="1" i="0" u="none" strike="noStrike" kern="1200" cap="none" spc="0" normalizeH="0" baseline="0" noProof="0" dirty="0">
                <a:ln>
                  <a:noFill/>
                </a:ln>
                <a:solidFill>
                  <a:srgbClr val="4472C4">
                    <a:lumMod val="75000"/>
                  </a:srgbClr>
                </a:solidFill>
                <a:effectLst/>
                <a:uLnTx/>
                <a:uFillTx/>
                <a:latin typeface="Arial"/>
                <a:ea typeface="+mn-ea"/>
                <a:cs typeface="Arial"/>
                <a:hlinkClick r:id="rId5"/>
              </a:rPr>
              <a:t>angaritat.js@javeriana.edu.co</a:t>
            </a:r>
            <a:endParaRPr kumimoji="0" lang="es-ES_tradnl" sz="2000" b="1" i="0" u="none" strike="noStrike" kern="1200" cap="none" spc="0" normalizeH="0" baseline="0" noProof="0" dirty="0">
              <a:ln>
                <a:noFill/>
              </a:ln>
              <a:solidFill>
                <a:srgbClr val="4472C4">
                  <a:lumMod val="75000"/>
                </a:srgbClr>
              </a:solidFill>
              <a:effectLst/>
              <a:uLnTx/>
              <a:uFillTx/>
              <a:latin typeface="Arial"/>
              <a:ea typeface="+mn-ea"/>
              <a:cs typeface="Arial"/>
            </a:endParaRPr>
          </a:p>
          <a:p>
            <a:pPr marL="0" marR="0" lvl="0" indent="0" algn="r" defTabSz="914400" rtl="0" eaLnBrk="1" fontAlgn="auto" latinLnBrk="0" hangingPunct="1">
              <a:lnSpc>
                <a:spcPct val="100000"/>
              </a:lnSpc>
              <a:spcBef>
                <a:spcPts val="0"/>
              </a:spcBef>
              <a:spcAft>
                <a:spcPts val="0"/>
              </a:spcAft>
              <a:buClrTx/>
              <a:buSzTx/>
              <a:buFont typeface="Arial"/>
              <a:buNone/>
              <a:tabLst/>
              <a:defRPr/>
            </a:pPr>
            <a:r>
              <a:rPr kumimoji="0" lang="es-ES_tradnl" sz="2000" b="1" i="0" u="none" strike="noStrike" kern="1200" cap="none" spc="0" normalizeH="0" baseline="0" noProof="0" dirty="0">
                <a:ln>
                  <a:noFill/>
                </a:ln>
                <a:solidFill>
                  <a:srgbClr val="4472C4">
                    <a:lumMod val="75000"/>
                  </a:srgbClr>
                </a:solidFill>
                <a:effectLst/>
                <a:uLnTx/>
                <a:uFillTx/>
                <a:latin typeface="Arial"/>
                <a:ea typeface="+mn-ea"/>
                <a:cs typeface="Arial"/>
              </a:rPr>
              <a:t>Miguel Ángel Castro </a:t>
            </a:r>
            <a:r>
              <a:rPr kumimoji="0" lang="es-ES_tradnl" sz="2000" b="1" i="0" u="none" strike="noStrike" kern="1200" cap="none" spc="0" normalizeH="0" baseline="0" noProof="0" dirty="0" err="1">
                <a:ln>
                  <a:noFill/>
                </a:ln>
                <a:solidFill>
                  <a:srgbClr val="4472C4">
                    <a:lumMod val="75000"/>
                  </a:srgbClr>
                </a:solidFill>
                <a:effectLst/>
                <a:uLnTx/>
                <a:uFillTx/>
                <a:latin typeface="Arial"/>
                <a:ea typeface="+mn-ea"/>
                <a:cs typeface="Arial"/>
              </a:rPr>
              <a:t>Castro</a:t>
            </a:r>
            <a:r>
              <a:rPr kumimoji="0" lang="es-ES_tradnl" sz="2000" b="1" i="0" u="none" strike="noStrike" kern="1200" cap="none" spc="0" normalizeH="0" baseline="0" noProof="0" dirty="0">
                <a:ln>
                  <a:noFill/>
                </a:ln>
                <a:solidFill>
                  <a:srgbClr val="4472C4">
                    <a:lumMod val="75000"/>
                  </a:srgbClr>
                </a:solidFill>
                <a:effectLst/>
                <a:uLnTx/>
                <a:uFillTx/>
                <a:latin typeface="Arial"/>
                <a:ea typeface="+mn-ea"/>
                <a:cs typeface="Arial"/>
              </a:rPr>
              <a:t> – </a:t>
            </a:r>
            <a:r>
              <a:rPr kumimoji="0" lang="es-ES_tradnl" sz="2000" b="1" i="0" u="none" strike="noStrike" kern="1200" cap="none" spc="0" normalizeH="0" baseline="0" noProof="0" dirty="0">
                <a:ln>
                  <a:noFill/>
                </a:ln>
                <a:solidFill>
                  <a:srgbClr val="4472C4">
                    <a:lumMod val="75000"/>
                  </a:srgbClr>
                </a:solidFill>
                <a:effectLst/>
                <a:uLnTx/>
                <a:uFillTx/>
                <a:latin typeface="Arial"/>
                <a:ea typeface="+mn-ea"/>
                <a:cs typeface="Arial"/>
                <a:hlinkClick r:id="rId6">
                  <a:extLst>
                    <a:ext uri="{A12FA001-AC4F-418D-AE19-62706E023703}">
                      <ahyp:hlinkClr xmlns:ahyp="http://schemas.microsoft.com/office/drawing/2018/hyperlinkcolor" val="tx"/>
                    </a:ext>
                  </a:extLst>
                </a:hlinkClick>
              </a:rPr>
              <a:t>ma.castroc@javeriana.edu.co</a:t>
            </a:r>
            <a:endParaRPr kumimoji="0" lang="es-ES_tradnl" sz="2000" b="1" i="0" u="none" strike="noStrike" kern="1200" cap="none" spc="0" normalizeH="0" baseline="0" noProof="0" dirty="0">
              <a:ln>
                <a:noFill/>
              </a:ln>
              <a:solidFill>
                <a:srgbClr val="4472C4">
                  <a:lumMod val="75000"/>
                </a:srgbClr>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s-ES_tradnl" sz="2000" b="1" i="0" u="none" strike="noStrike" kern="1200" cap="none" spc="0" normalizeH="0" baseline="0" noProof="0" dirty="0">
              <a:ln>
                <a:noFill/>
              </a:ln>
              <a:solidFill>
                <a:srgbClr val="4472C4">
                  <a:lumMod val="75000"/>
                </a:srgbClr>
              </a:solidFill>
              <a:effectLst/>
              <a:uLnTx/>
              <a:uFillTx/>
              <a:latin typeface="Arial" charset="0"/>
              <a:ea typeface="+mn-ea"/>
              <a:cs typeface="Arial" charset="0"/>
            </a:endParaRPr>
          </a:p>
        </p:txBody>
      </p:sp>
    </p:spTree>
    <p:extLst>
      <p:ext uri="{BB962C8B-B14F-4D97-AF65-F5344CB8AC3E}">
        <p14:creationId xmlns:p14="http://schemas.microsoft.com/office/powerpoint/2010/main" val="1537726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B130359-B07A-39E8-F384-034A293ED8AC}"/>
              </a:ext>
            </a:extLst>
          </p:cNvPr>
          <p:cNvSpPr/>
          <p:nvPr/>
        </p:nvSpPr>
        <p:spPr>
          <a:xfrm>
            <a:off x="-1" y="1584136"/>
            <a:ext cx="849203" cy="1014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 name="Grupo 2">
            <a:extLst>
              <a:ext uri="{FF2B5EF4-FFF2-40B4-BE49-F238E27FC236}">
                <a16:creationId xmlns:a16="http://schemas.microsoft.com/office/drawing/2014/main" id="{3B6A1850-6545-5C42-9BF2-B058F67BEB41}"/>
              </a:ext>
            </a:extLst>
          </p:cNvPr>
          <p:cNvGrpSpPr/>
          <p:nvPr/>
        </p:nvGrpSpPr>
        <p:grpSpPr>
          <a:xfrm>
            <a:off x="320442" y="1643256"/>
            <a:ext cx="11540956" cy="4949033"/>
            <a:chOff x="320442" y="1643256"/>
            <a:chExt cx="11540956" cy="4949033"/>
          </a:xfrm>
        </p:grpSpPr>
        <p:sp>
          <p:nvSpPr>
            <p:cNvPr id="12" name="Forma libre: forma 11">
              <a:extLst>
                <a:ext uri="{FF2B5EF4-FFF2-40B4-BE49-F238E27FC236}">
                  <a16:creationId xmlns:a16="http://schemas.microsoft.com/office/drawing/2014/main" id="{DF4BBAE3-6638-03D6-2369-66EE7E79D9B6}"/>
                </a:ext>
              </a:extLst>
            </p:cNvPr>
            <p:cNvSpPr/>
            <p:nvPr/>
          </p:nvSpPr>
          <p:spPr>
            <a:xfrm>
              <a:off x="320442" y="1646909"/>
              <a:ext cx="528761" cy="915318"/>
            </a:xfrm>
            <a:custGeom>
              <a:avLst/>
              <a:gdLst>
                <a:gd name="connsiteX0" fmla="*/ 282399 w 652545"/>
                <a:gd name="connsiteY0" fmla="*/ 0 h 1129595"/>
                <a:gd name="connsiteX1" fmla="*/ 652545 w 652545"/>
                <a:gd name="connsiteY1" fmla="*/ 0 h 1129595"/>
                <a:gd name="connsiteX2" fmla="*/ 652545 w 652545"/>
                <a:gd name="connsiteY2" fmla="*/ 1129595 h 1129595"/>
                <a:gd name="connsiteX3" fmla="*/ 282399 w 652545"/>
                <a:gd name="connsiteY3" fmla="*/ 1129595 h 1129595"/>
                <a:gd name="connsiteX4" fmla="*/ 0 w 652545"/>
                <a:gd name="connsiteY4" fmla="*/ 564798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5" h="1129595">
                  <a:moveTo>
                    <a:pt x="282399" y="0"/>
                  </a:moveTo>
                  <a:lnTo>
                    <a:pt x="652545" y="0"/>
                  </a:lnTo>
                  <a:lnTo>
                    <a:pt x="652545" y="1129595"/>
                  </a:lnTo>
                  <a:lnTo>
                    <a:pt x="282399" y="1129595"/>
                  </a:lnTo>
                  <a:lnTo>
                    <a:pt x="0" y="564798"/>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35" name="Grupo 34">
              <a:extLst>
                <a:ext uri="{FF2B5EF4-FFF2-40B4-BE49-F238E27FC236}">
                  <a16:creationId xmlns:a16="http://schemas.microsoft.com/office/drawing/2014/main" id="{B8940740-A005-5554-18E5-1B195C12F79E}"/>
                </a:ext>
              </a:extLst>
            </p:cNvPr>
            <p:cNvGrpSpPr/>
            <p:nvPr/>
          </p:nvGrpSpPr>
          <p:grpSpPr>
            <a:xfrm>
              <a:off x="849201" y="2616904"/>
              <a:ext cx="10443639" cy="3975385"/>
              <a:chOff x="849201" y="2616904"/>
              <a:chExt cx="10443639" cy="3975385"/>
            </a:xfrm>
          </p:grpSpPr>
          <p:sp>
            <p:nvSpPr>
              <p:cNvPr id="31" name="Rectángulo: esquinas redondeadas 30">
                <a:extLst>
                  <a:ext uri="{FF2B5EF4-FFF2-40B4-BE49-F238E27FC236}">
                    <a16:creationId xmlns:a16="http://schemas.microsoft.com/office/drawing/2014/main" id="{EFD5ABC7-7334-294F-611B-695CFB411DA5}"/>
                  </a:ext>
                </a:extLst>
              </p:cNvPr>
              <p:cNvSpPr/>
              <p:nvPr/>
            </p:nvSpPr>
            <p:spPr>
              <a:xfrm>
                <a:off x="849202" y="2616904"/>
                <a:ext cx="10443638" cy="3975385"/>
              </a:xfrm>
              <a:prstGeom prst="roundRect">
                <a:avLst>
                  <a:gd name="adj" fmla="val 3155"/>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esquinas redondeadas 33">
                <a:extLst>
                  <a:ext uri="{FF2B5EF4-FFF2-40B4-BE49-F238E27FC236}">
                    <a16:creationId xmlns:a16="http://schemas.microsoft.com/office/drawing/2014/main" id="{808060FA-CFB3-EFBE-ADED-9158E3A6CF95}"/>
                  </a:ext>
                </a:extLst>
              </p:cNvPr>
              <p:cNvSpPr/>
              <p:nvPr/>
            </p:nvSpPr>
            <p:spPr>
              <a:xfrm>
                <a:off x="849201" y="2626606"/>
                <a:ext cx="10392203" cy="3916370"/>
              </a:xfrm>
              <a:prstGeom prst="roundRect">
                <a:avLst>
                  <a:gd name="adj" fmla="val 3155"/>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1" name="Forma libre: forma 10">
              <a:extLst>
                <a:ext uri="{FF2B5EF4-FFF2-40B4-BE49-F238E27FC236}">
                  <a16:creationId xmlns:a16="http://schemas.microsoft.com/office/drawing/2014/main" id="{A8FB820C-92C8-8DA9-BC93-CA16F5B4F43B}"/>
                </a:ext>
              </a:extLst>
            </p:cNvPr>
            <p:cNvSpPr/>
            <p:nvPr/>
          </p:nvSpPr>
          <p:spPr>
            <a:xfrm>
              <a:off x="11328391" y="1643256"/>
              <a:ext cx="533007" cy="915318"/>
            </a:xfrm>
            <a:custGeom>
              <a:avLst/>
              <a:gdLst>
                <a:gd name="connsiteX0" fmla="*/ 0 w 657785"/>
                <a:gd name="connsiteY0" fmla="*/ 0 h 1129595"/>
                <a:gd name="connsiteX1" fmla="*/ 375386 w 657785"/>
                <a:gd name="connsiteY1" fmla="*/ 0 h 1129595"/>
                <a:gd name="connsiteX2" fmla="*/ 657785 w 657785"/>
                <a:gd name="connsiteY2" fmla="*/ 564798 h 1129595"/>
                <a:gd name="connsiteX3" fmla="*/ 375386 w 657785"/>
                <a:gd name="connsiteY3" fmla="*/ 1129595 h 1129595"/>
                <a:gd name="connsiteX4" fmla="*/ 0 w 657785"/>
                <a:gd name="connsiteY4" fmla="*/ 1129595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785" h="1129595">
                  <a:moveTo>
                    <a:pt x="0" y="0"/>
                  </a:moveTo>
                  <a:lnTo>
                    <a:pt x="375386" y="0"/>
                  </a:lnTo>
                  <a:lnTo>
                    <a:pt x="657785" y="564798"/>
                  </a:lnTo>
                  <a:lnTo>
                    <a:pt x="375386" y="1129595"/>
                  </a:lnTo>
                  <a:lnTo>
                    <a:pt x="0" y="1129595"/>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4" name="Rectángulo 13">
              <a:extLst>
                <a:ext uri="{FF2B5EF4-FFF2-40B4-BE49-F238E27FC236}">
                  <a16:creationId xmlns:a16="http://schemas.microsoft.com/office/drawing/2014/main" id="{DD910D7F-D3E6-E816-8D33-6C60F9784135}"/>
                </a:ext>
              </a:extLst>
            </p:cNvPr>
            <p:cNvSpPr/>
            <p:nvPr/>
          </p:nvSpPr>
          <p:spPr>
            <a:xfrm>
              <a:off x="849201" y="1645904"/>
              <a:ext cx="10479190" cy="90662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BFA70A9C-DB6D-2B11-C7EC-01FD19559084}"/>
                </a:ext>
              </a:extLst>
            </p:cNvPr>
            <p:cNvSpPr/>
            <p:nvPr/>
          </p:nvSpPr>
          <p:spPr>
            <a:xfrm>
              <a:off x="898527" y="1685728"/>
              <a:ext cx="10348262" cy="824865"/>
            </a:xfrm>
            <a:prstGeom prst="roundRect">
              <a:avLst>
                <a:gd name="adj" fmla="val 5531"/>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Imagen 4"/>
          <p:cNvPicPr>
            <a:picLocks noChangeAspect="1"/>
          </p:cNvPicPr>
          <p:nvPr/>
        </p:nvPicPr>
        <p:blipFill>
          <a:blip r:embed="rId5"/>
          <a:stretch>
            <a:fillRect/>
          </a:stretch>
        </p:blipFill>
        <p:spPr>
          <a:xfrm>
            <a:off x="-1" y="0"/>
            <a:ext cx="12192005" cy="1623060"/>
          </a:xfrm>
          <a:prstGeom prst="rect">
            <a:avLst/>
          </a:prstGeom>
        </p:spPr>
      </p:pic>
      <p:sp>
        <p:nvSpPr>
          <p:cNvPr id="15" name="Rectángulo 14"/>
          <p:cNvSpPr/>
          <p:nvPr/>
        </p:nvSpPr>
        <p:spPr>
          <a:xfrm>
            <a:off x="1321035" y="558650"/>
            <a:ext cx="7160820"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3000" b="1" i="0" u="none" strike="noStrike" kern="1200" cap="none" spc="0" normalizeH="0" baseline="0" noProof="0" dirty="0">
                <a:ln>
                  <a:noFill/>
                </a:ln>
                <a:solidFill>
                  <a:prstClr val="white"/>
                </a:solidFill>
                <a:effectLst/>
                <a:uLnTx/>
                <a:uFillTx/>
                <a:latin typeface="Arial"/>
                <a:ea typeface="+mn-ea"/>
                <a:cs typeface="Arial"/>
              </a:rPr>
              <a:t>ESTADO DEL ARTE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sp>
        <p:nvSpPr>
          <p:cNvPr id="29" name="CuadroTexto 28">
            <a:extLst>
              <a:ext uri="{FF2B5EF4-FFF2-40B4-BE49-F238E27FC236}">
                <a16:creationId xmlns:a16="http://schemas.microsoft.com/office/drawing/2014/main" id="{A5FFE027-4FE0-8E73-B378-FAED20792622}"/>
              </a:ext>
            </a:extLst>
          </p:cNvPr>
          <p:cNvSpPr txBox="1"/>
          <p:nvPr/>
        </p:nvSpPr>
        <p:spPr>
          <a:xfrm>
            <a:off x="1095544" y="1643256"/>
            <a:ext cx="9954228" cy="892552"/>
          </a:xfrm>
          <a:prstGeom prst="rect">
            <a:avLst/>
          </a:prstGeom>
          <a:noFill/>
        </p:spPr>
        <p:txBody>
          <a:bodyPr wrap="square" rtlCol="0">
            <a:spAutoFit/>
          </a:bodyPr>
          <a:lstStyle/>
          <a:p>
            <a:pPr algn="ctr"/>
            <a:r>
              <a:rPr lang="en-US" sz="2600" dirty="0"/>
              <a:t>LEVEL SET BASED CEREBRAL VASCULATURE SEGMENTATION AND</a:t>
            </a:r>
          </a:p>
          <a:p>
            <a:pPr algn="ctr"/>
            <a:r>
              <a:rPr lang="en-US" sz="2600" dirty="0"/>
              <a:t> DIAMETER QUANTIFICATION IN CT ANGIOGRAPHY (2005)</a:t>
            </a:r>
            <a:endParaRPr lang="es-ES" sz="2600" dirty="0"/>
          </a:p>
        </p:txBody>
      </p:sp>
      <p:sp>
        <p:nvSpPr>
          <p:cNvPr id="37" name="CuadroTexto 36">
            <a:extLst>
              <a:ext uri="{FF2B5EF4-FFF2-40B4-BE49-F238E27FC236}">
                <a16:creationId xmlns:a16="http://schemas.microsoft.com/office/drawing/2014/main" id="{1327C163-9B5B-54E9-4604-8378BF8D71B3}"/>
              </a:ext>
            </a:extLst>
          </p:cNvPr>
          <p:cNvSpPr txBox="1"/>
          <p:nvPr/>
        </p:nvSpPr>
        <p:spPr>
          <a:xfrm>
            <a:off x="1442720" y="2816339"/>
            <a:ext cx="9202420" cy="3046988"/>
          </a:xfrm>
          <a:prstGeom prst="rect">
            <a:avLst/>
          </a:prstGeom>
          <a:noFill/>
        </p:spPr>
        <p:txBody>
          <a:bodyPr wrap="square" rtlCol="0">
            <a:spAutoFit/>
          </a:bodyPr>
          <a:lstStyle/>
          <a:p>
            <a:pPr algn="just"/>
            <a:r>
              <a:rPr lang="es-ES" sz="2400" b="1" dirty="0"/>
              <a:t>Desafíos en la Segmentación de Vasos:</a:t>
            </a:r>
          </a:p>
          <a:p>
            <a:pPr algn="just"/>
            <a:endParaRPr lang="es-ES" sz="2400" b="1" dirty="0"/>
          </a:p>
          <a:p>
            <a:pPr marL="342900" indent="-342900" algn="just">
              <a:buFont typeface="Arial" panose="020B0604020202020204" pitchFamily="34" charset="0"/>
              <a:buChar char="•"/>
            </a:pPr>
            <a:r>
              <a:rPr lang="es-ES" sz="2400" dirty="0"/>
              <a:t>Solapamiento de Intensidades: Los valores de intensidad de los vasos y huesos pueden ser similares, dificultando su diferenciación.</a:t>
            </a:r>
          </a:p>
          <a:p>
            <a:pPr marL="342900" indent="-342900" algn="just">
              <a:buFont typeface="Arial" panose="020B0604020202020204" pitchFamily="34" charset="0"/>
              <a:buChar char="•"/>
            </a:pPr>
            <a:r>
              <a:rPr lang="es-ES" sz="2400" dirty="0"/>
              <a:t>Proximidad de Estructuras: Los vasos en áreas como la base del cráneo están muy cerca de los huesos, complicando la segmentación.</a:t>
            </a:r>
          </a:p>
          <a:p>
            <a:pPr marL="342900" indent="-342900" algn="just">
              <a:buFont typeface="Arial" panose="020B0604020202020204" pitchFamily="34" charset="0"/>
              <a:buChar char="•"/>
            </a:pPr>
            <a:r>
              <a:rPr lang="es-ES" sz="2400" dirty="0"/>
              <a:t>Variabilidad de Tamaño y Forma: Los vasos varían significativamente en tamaño y forma, requiriendo métodos adaptativos.</a:t>
            </a:r>
          </a:p>
        </p:txBody>
      </p:sp>
    </p:spTree>
    <p:extLst>
      <p:ext uri="{BB962C8B-B14F-4D97-AF65-F5344CB8AC3E}">
        <p14:creationId xmlns:p14="http://schemas.microsoft.com/office/powerpoint/2010/main" val="36932941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upo 29">
            <a:extLst>
              <a:ext uri="{FF2B5EF4-FFF2-40B4-BE49-F238E27FC236}">
                <a16:creationId xmlns:a16="http://schemas.microsoft.com/office/drawing/2014/main" id="{6FD0D2E4-6275-55F4-412A-6B78AB5CE1A8}"/>
              </a:ext>
            </a:extLst>
          </p:cNvPr>
          <p:cNvGrpSpPr/>
          <p:nvPr/>
        </p:nvGrpSpPr>
        <p:grpSpPr>
          <a:xfrm>
            <a:off x="-10443214" y="1643256"/>
            <a:ext cx="11829652" cy="915318"/>
            <a:chOff x="-10443214" y="1643256"/>
            <a:chExt cx="11829652" cy="915318"/>
          </a:xfrm>
        </p:grpSpPr>
        <p:grpSp>
          <p:nvGrpSpPr>
            <p:cNvPr id="28" name="Grupo 27">
              <a:extLst>
                <a:ext uri="{FF2B5EF4-FFF2-40B4-BE49-F238E27FC236}">
                  <a16:creationId xmlns:a16="http://schemas.microsoft.com/office/drawing/2014/main" id="{56A3F5C1-738C-DB05-41EF-076B1A55C19E}"/>
                </a:ext>
              </a:extLst>
            </p:cNvPr>
            <p:cNvGrpSpPr/>
            <p:nvPr/>
          </p:nvGrpSpPr>
          <p:grpSpPr>
            <a:xfrm>
              <a:off x="-10443214" y="1643256"/>
              <a:ext cx="11829652" cy="915318"/>
              <a:chOff x="41906" y="1647190"/>
              <a:chExt cx="11829652" cy="915318"/>
            </a:xfrm>
          </p:grpSpPr>
          <p:sp>
            <p:nvSpPr>
              <p:cNvPr id="11" name="Forma libre: forma 10">
                <a:extLst>
                  <a:ext uri="{FF2B5EF4-FFF2-40B4-BE49-F238E27FC236}">
                    <a16:creationId xmlns:a16="http://schemas.microsoft.com/office/drawing/2014/main" id="{A8FB820C-92C8-8DA9-BC93-CA16F5B4F43B}"/>
                  </a:ext>
                </a:extLst>
              </p:cNvPr>
              <p:cNvSpPr/>
              <p:nvPr/>
            </p:nvSpPr>
            <p:spPr>
              <a:xfrm>
                <a:off x="11338551" y="1647190"/>
                <a:ext cx="533007" cy="915318"/>
              </a:xfrm>
              <a:custGeom>
                <a:avLst/>
                <a:gdLst>
                  <a:gd name="connsiteX0" fmla="*/ 0 w 657785"/>
                  <a:gd name="connsiteY0" fmla="*/ 0 h 1129595"/>
                  <a:gd name="connsiteX1" fmla="*/ 375386 w 657785"/>
                  <a:gd name="connsiteY1" fmla="*/ 0 h 1129595"/>
                  <a:gd name="connsiteX2" fmla="*/ 657785 w 657785"/>
                  <a:gd name="connsiteY2" fmla="*/ 564798 h 1129595"/>
                  <a:gd name="connsiteX3" fmla="*/ 375386 w 657785"/>
                  <a:gd name="connsiteY3" fmla="*/ 1129595 h 1129595"/>
                  <a:gd name="connsiteX4" fmla="*/ 0 w 657785"/>
                  <a:gd name="connsiteY4" fmla="*/ 1129595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785" h="1129595">
                    <a:moveTo>
                      <a:pt x="0" y="0"/>
                    </a:moveTo>
                    <a:lnTo>
                      <a:pt x="375386" y="0"/>
                    </a:lnTo>
                    <a:lnTo>
                      <a:pt x="657785" y="564798"/>
                    </a:lnTo>
                    <a:lnTo>
                      <a:pt x="375386" y="1129595"/>
                    </a:lnTo>
                    <a:lnTo>
                      <a:pt x="0" y="1129595"/>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4" name="Rectángulo 13">
                <a:extLst>
                  <a:ext uri="{FF2B5EF4-FFF2-40B4-BE49-F238E27FC236}">
                    <a16:creationId xmlns:a16="http://schemas.microsoft.com/office/drawing/2014/main" id="{DD910D7F-D3E6-E816-8D33-6C60F9784135}"/>
                  </a:ext>
                </a:extLst>
              </p:cNvPr>
              <p:cNvSpPr/>
              <p:nvPr/>
            </p:nvSpPr>
            <p:spPr>
              <a:xfrm>
                <a:off x="41906" y="1649838"/>
                <a:ext cx="11296645" cy="90662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BFA70A9C-DB6D-2B11-C7EC-01FD19559084}"/>
                  </a:ext>
                </a:extLst>
              </p:cNvPr>
              <p:cNvSpPr/>
              <p:nvPr/>
            </p:nvSpPr>
            <p:spPr>
              <a:xfrm>
                <a:off x="908687" y="1689662"/>
                <a:ext cx="10348262" cy="824865"/>
              </a:xfrm>
              <a:prstGeom prst="roundRect">
                <a:avLst>
                  <a:gd name="adj" fmla="val 5531"/>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CuadroTexto 28">
              <a:extLst>
                <a:ext uri="{FF2B5EF4-FFF2-40B4-BE49-F238E27FC236}">
                  <a16:creationId xmlns:a16="http://schemas.microsoft.com/office/drawing/2014/main" id="{A5FFE027-4FE0-8E73-B378-FAED20792622}"/>
                </a:ext>
              </a:extLst>
            </p:cNvPr>
            <p:cNvSpPr txBox="1"/>
            <p:nvPr/>
          </p:nvSpPr>
          <p:spPr>
            <a:xfrm>
              <a:off x="-9379416" y="1643256"/>
              <a:ext cx="9954228" cy="707886"/>
            </a:xfrm>
            <a:prstGeom prst="rect">
              <a:avLst/>
            </a:prstGeom>
            <a:noFill/>
          </p:spPr>
          <p:txBody>
            <a:bodyPr wrap="square" rtlCol="0">
              <a:spAutoFit/>
            </a:bodyPr>
            <a:lstStyle/>
            <a:p>
              <a:pPr algn="ctr"/>
              <a:r>
                <a:rPr lang="en-US" sz="2000" dirty="0"/>
                <a:t>SEGMENTATION OF INTRACRANIAL VESSELS AND ANEURYSMS IN PHASE CONTRAST MAGNETIC RESONANCE ANGIOGRAPHY USING MULTIRANGE FILTERS AND LOCAL VARIANCES (2013)</a:t>
              </a:r>
              <a:endParaRPr lang="es-ES" sz="2000" dirty="0"/>
            </a:p>
          </p:txBody>
        </p:sp>
      </p:grpSp>
      <p:pic>
        <p:nvPicPr>
          <p:cNvPr id="5" name="Imagen 4"/>
          <p:cNvPicPr>
            <a:picLocks noChangeAspect="1"/>
          </p:cNvPicPr>
          <p:nvPr/>
        </p:nvPicPr>
        <p:blipFill>
          <a:blip r:embed="rId4"/>
          <a:stretch>
            <a:fillRect/>
          </a:stretch>
        </p:blipFill>
        <p:spPr>
          <a:xfrm>
            <a:off x="-1" y="0"/>
            <a:ext cx="12192005" cy="1623060"/>
          </a:xfrm>
          <a:prstGeom prst="rect">
            <a:avLst/>
          </a:prstGeom>
        </p:spPr>
      </p:pic>
      <p:sp>
        <p:nvSpPr>
          <p:cNvPr id="13" name="Rectángulo 12">
            <a:extLst>
              <a:ext uri="{FF2B5EF4-FFF2-40B4-BE49-F238E27FC236}">
                <a16:creationId xmlns:a16="http://schemas.microsoft.com/office/drawing/2014/main" id="{EB130359-B07A-39E8-F384-034A293ED8AC}"/>
              </a:ext>
            </a:extLst>
          </p:cNvPr>
          <p:cNvSpPr/>
          <p:nvPr/>
        </p:nvSpPr>
        <p:spPr>
          <a:xfrm>
            <a:off x="-1" y="1584136"/>
            <a:ext cx="849203" cy="1014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p:cNvSpPr/>
          <p:nvPr/>
        </p:nvSpPr>
        <p:spPr>
          <a:xfrm>
            <a:off x="1321035" y="558650"/>
            <a:ext cx="7160820"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3000" b="1" i="0" u="none" strike="noStrike" kern="1200" cap="none" spc="0" normalizeH="0" baseline="0" noProof="0" dirty="0">
                <a:ln>
                  <a:noFill/>
                </a:ln>
                <a:solidFill>
                  <a:prstClr val="white"/>
                </a:solidFill>
                <a:effectLst/>
                <a:uLnTx/>
                <a:uFillTx/>
                <a:latin typeface="Arial"/>
                <a:ea typeface="+mn-ea"/>
                <a:cs typeface="Arial"/>
              </a:rPr>
              <a:t>ESTADO DEL ARTE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sp>
        <p:nvSpPr>
          <p:cNvPr id="12" name="Forma libre: forma 11">
            <a:extLst>
              <a:ext uri="{FF2B5EF4-FFF2-40B4-BE49-F238E27FC236}">
                <a16:creationId xmlns:a16="http://schemas.microsoft.com/office/drawing/2014/main" id="{DF4BBAE3-6638-03D6-2369-66EE7E79D9B6}"/>
              </a:ext>
            </a:extLst>
          </p:cNvPr>
          <p:cNvSpPr/>
          <p:nvPr/>
        </p:nvSpPr>
        <p:spPr>
          <a:xfrm>
            <a:off x="320442" y="1646909"/>
            <a:ext cx="528761" cy="915318"/>
          </a:xfrm>
          <a:custGeom>
            <a:avLst/>
            <a:gdLst>
              <a:gd name="connsiteX0" fmla="*/ 282399 w 652545"/>
              <a:gd name="connsiteY0" fmla="*/ 0 h 1129595"/>
              <a:gd name="connsiteX1" fmla="*/ 652545 w 652545"/>
              <a:gd name="connsiteY1" fmla="*/ 0 h 1129595"/>
              <a:gd name="connsiteX2" fmla="*/ 652545 w 652545"/>
              <a:gd name="connsiteY2" fmla="*/ 1129595 h 1129595"/>
              <a:gd name="connsiteX3" fmla="*/ 282399 w 652545"/>
              <a:gd name="connsiteY3" fmla="*/ 1129595 h 1129595"/>
              <a:gd name="connsiteX4" fmla="*/ 0 w 652545"/>
              <a:gd name="connsiteY4" fmla="*/ 564798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5" h="1129595">
                <a:moveTo>
                  <a:pt x="282399" y="0"/>
                </a:moveTo>
                <a:lnTo>
                  <a:pt x="652545" y="0"/>
                </a:lnTo>
                <a:lnTo>
                  <a:pt x="652545" y="1129595"/>
                </a:lnTo>
                <a:lnTo>
                  <a:pt x="282399" y="1129595"/>
                </a:lnTo>
                <a:lnTo>
                  <a:pt x="0" y="564798"/>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35" name="Grupo 34">
            <a:extLst>
              <a:ext uri="{FF2B5EF4-FFF2-40B4-BE49-F238E27FC236}">
                <a16:creationId xmlns:a16="http://schemas.microsoft.com/office/drawing/2014/main" id="{B8940740-A005-5554-18E5-1B195C12F79E}"/>
              </a:ext>
            </a:extLst>
          </p:cNvPr>
          <p:cNvGrpSpPr/>
          <p:nvPr/>
        </p:nvGrpSpPr>
        <p:grpSpPr>
          <a:xfrm>
            <a:off x="849201" y="2616904"/>
            <a:ext cx="10443639" cy="3975385"/>
            <a:chOff x="849201" y="2616904"/>
            <a:chExt cx="10443639" cy="3975385"/>
          </a:xfrm>
        </p:grpSpPr>
        <p:sp>
          <p:nvSpPr>
            <p:cNvPr id="31" name="Rectángulo: esquinas redondeadas 30">
              <a:extLst>
                <a:ext uri="{FF2B5EF4-FFF2-40B4-BE49-F238E27FC236}">
                  <a16:creationId xmlns:a16="http://schemas.microsoft.com/office/drawing/2014/main" id="{EFD5ABC7-7334-294F-611B-695CFB411DA5}"/>
                </a:ext>
              </a:extLst>
            </p:cNvPr>
            <p:cNvSpPr/>
            <p:nvPr/>
          </p:nvSpPr>
          <p:spPr>
            <a:xfrm>
              <a:off x="849202" y="2616904"/>
              <a:ext cx="10443638" cy="3975385"/>
            </a:xfrm>
            <a:prstGeom prst="roundRect">
              <a:avLst>
                <a:gd name="adj" fmla="val 3155"/>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esquinas redondeadas 33">
              <a:extLst>
                <a:ext uri="{FF2B5EF4-FFF2-40B4-BE49-F238E27FC236}">
                  <a16:creationId xmlns:a16="http://schemas.microsoft.com/office/drawing/2014/main" id="{808060FA-CFB3-EFBE-ADED-9158E3A6CF95}"/>
                </a:ext>
              </a:extLst>
            </p:cNvPr>
            <p:cNvSpPr/>
            <p:nvPr/>
          </p:nvSpPr>
          <p:spPr>
            <a:xfrm>
              <a:off x="849201" y="2626606"/>
              <a:ext cx="10392203" cy="3916370"/>
            </a:xfrm>
            <a:prstGeom prst="roundRect">
              <a:avLst>
                <a:gd name="adj" fmla="val 3155"/>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37" name="CuadroTexto 36">
            <a:extLst>
              <a:ext uri="{FF2B5EF4-FFF2-40B4-BE49-F238E27FC236}">
                <a16:creationId xmlns:a16="http://schemas.microsoft.com/office/drawing/2014/main" id="{1327C163-9B5B-54E9-4604-8378BF8D71B3}"/>
              </a:ext>
            </a:extLst>
          </p:cNvPr>
          <p:cNvSpPr txBox="1"/>
          <p:nvPr/>
        </p:nvSpPr>
        <p:spPr>
          <a:xfrm>
            <a:off x="1521881" y="2691965"/>
            <a:ext cx="9098280" cy="3785652"/>
          </a:xfrm>
          <a:prstGeom prst="rect">
            <a:avLst/>
          </a:prstGeom>
          <a:noFill/>
        </p:spPr>
        <p:txBody>
          <a:bodyPr wrap="square" rtlCol="0">
            <a:spAutoFit/>
          </a:bodyPr>
          <a:lstStyle/>
          <a:p>
            <a:pPr algn="just"/>
            <a:r>
              <a:rPr lang="es-ES" sz="2400" b="1" dirty="0"/>
              <a:t>Métodos Utilizados</a:t>
            </a:r>
          </a:p>
          <a:p>
            <a:pPr marL="342900" indent="-342900" algn="just">
              <a:buFont typeface="Arial" panose="020B0604020202020204" pitchFamily="34" charset="0"/>
              <a:buChar char="•"/>
            </a:pPr>
            <a:r>
              <a:rPr lang="es-ES" sz="2400" dirty="0"/>
              <a:t>Filtros </a:t>
            </a:r>
            <a:r>
              <a:rPr lang="es-ES" sz="2400" dirty="0" err="1"/>
              <a:t>Multirrango</a:t>
            </a:r>
            <a:r>
              <a:rPr lang="es-ES" sz="2400" dirty="0"/>
              <a:t>: Adaptan la segmentación a diferentes escalas de las estructuras vasculares, permitiendo manejar la variabilidad en el tamaño de los vasos.</a:t>
            </a:r>
          </a:p>
          <a:p>
            <a:pPr marL="342900" indent="-342900" algn="just">
              <a:buFont typeface="Arial" panose="020B0604020202020204" pitchFamily="34" charset="0"/>
              <a:buChar char="•"/>
            </a:pPr>
            <a:r>
              <a:rPr lang="es-ES" sz="2400" dirty="0"/>
              <a:t>Varianza Local: Ayuda a diferenciar entre estructuras de bajo contraste y ruido, mejorando la precisión.</a:t>
            </a:r>
          </a:p>
          <a:p>
            <a:pPr marL="342900" indent="-342900" algn="just">
              <a:buFont typeface="Arial" panose="020B0604020202020204" pitchFamily="34" charset="0"/>
              <a:buChar char="•"/>
            </a:pPr>
            <a:r>
              <a:rPr lang="es-ES" sz="2400" dirty="0"/>
              <a:t>Ratio Discontinuidad-Homogeneidad (DH): Combina el descriptor de discontinuidad de intensidad y la varianza local para detectar cambios de intensidad en los bordes de las estructuras vasculares, crucial para la identificación de vasos de bajo contraste.</a:t>
            </a:r>
          </a:p>
        </p:txBody>
      </p:sp>
    </p:spTree>
    <p:extLst>
      <p:ext uri="{BB962C8B-B14F-4D97-AF65-F5344CB8AC3E}">
        <p14:creationId xmlns:p14="http://schemas.microsoft.com/office/powerpoint/2010/main" val="18491429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6 0 L 0.85651 0 " pathEditMode="relative" rAng="0" ptsTypes="AA">
                                      <p:cBhvr>
                                        <p:cTn id="6" dur="500" fill="hold"/>
                                        <p:tgtEl>
                                          <p:spTgt spid="30"/>
                                        </p:tgtEl>
                                        <p:attrNameLst>
                                          <p:attrName>ppt_x</p:attrName>
                                          <p:attrName>ppt_y</p:attrName>
                                        </p:attrNameLst>
                                      </p:cBhvr>
                                      <p:rCtr x="42826" y="0"/>
                                    </p:animMotion>
                                  </p:childTnLst>
                                </p:cTn>
                              </p:par>
                              <p:par>
                                <p:cTn id="7" presetID="22" presetClass="entr" presetSubtype="1" fill="hold" nodeType="withEffect">
                                  <p:stCondLst>
                                    <p:cond delay="500"/>
                                  </p:stCondLst>
                                  <p:childTnLst>
                                    <p:set>
                                      <p:cBhvr>
                                        <p:cTn id="8" dur="1" fill="hold">
                                          <p:stCondLst>
                                            <p:cond delay="0"/>
                                          </p:stCondLst>
                                        </p:cTn>
                                        <p:tgtEl>
                                          <p:spTgt spid="35"/>
                                        </p:tgtEl>
                                        <p:attrNameLst>
                                          <p:attrName>style.visibility</p:attrName>
                                        </p:attrNameLst>
                                      </p:cBhvr>
                                      <p:to>
                                        <p:strVal val="visible"/>
                                      </p:to>
                                    </p:set>
                                    <p:animEffect transition="in" filter="wipe(up)">
                                      <p:cBhvr>
                                        <p:cTn id="9" dur="500"/>
                                        <p:tgtEl>
                                          <p:spTgt spid="35"/>
                                        </p:tgtEl>
                                      </p:cBhvr>
                                    </p:animEffect>
                                  </p:childTnLst>
                                </p:cTn>
                              </p:par>
                              <p:par>
                                <p:cTn id="10" presetID="22" presetClass="entr" presetSubtype="1" fill="hold" grpId="0" nodeType="withEffect">
                                  <p:stCondLst>
                                    <p:cond delay="50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C2285732-6DBE-8BC2-0C42-652A698EDF80}"/>
              </a:ext>
            </a:extLst>
          </p:cNvPr>
          <p:cNvGrpSpPr/>
          <p:nvPr/>
        </p:nvGrpSpPr>
        <p:grpSpPr>
          <a:xfrm>
            <a:off x="284480" y="-13624659"/>
            <a:ext cx="11623040" cy="5175510"/>
            <a:chOff x="284480" y="2047480"/>
            <a:chExt cx="11623040" cy="5175510"/>
          </a:xfrm>
        </p:grpSpPr>
        <p:grpSp>
          <p:nvGrpSpPr>
            <p:cNvPr id="16" name="Grupo 15">
              <a:extLst>
                <a:ext uri="{FF2B5EF4-FFF2-40B4-BE49-F238E27FC236}">
                  <a16:creationId xmlns:a16="http://schemas.microsoft.com/office/drawing/2014/main" id="{FEE7B07A-4F0A-0834-F52E-896CF13AECAD}"/>
                </a:ext>
              </a:extLst>
            </p:cNvPr>
            <p:cNvGrpSpPr/>
            <p:nvPr/>
          </p:nvGrpSpPr>
          <p:grpSpPr>
            <a:xfrm>
              <a:off x="284480" y="2047480"/>
              <a:ext cx="11623040" cy="5175510"/>
              <a:chOff x="284480" y="-3191770"/>
              <a:chExt cx="11623040" cy="5175510"/>
            </a:xfrm>
          </p:grpSpPr>
          <p:sp>
            <p:nvSpPr>
              <p:cNvPr id="22" name="Hexágono 21">
                <a:extLst>
                  <a:ext uri="{FF2B5EF4-FFF2-40B4-BE49-F238E27FC236}">
                    <a16:creationId xmlns:a16="http://schemas.microsoft.com/office/drawing/2014/main" id="{4FE2C625-6F9A-F760-27FD-FE27E602CCE7}"/>
                  </a:ext>
                </a:extLst>
              </p:cNvPr>
              <p:cNvSpPr/>
              <p:nvPr/>
            </p:nvSpPr>
            <p:spPr>
              <a:xfrm>
                <a:off x="1095829" y="126746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esquinas redondeadas 22">
                <a:extLst>
                  <a:ext uri="{FF2B5EF4-FFF2-40B4-BE49-F238E27FC236}">
                    <a16:creationId xmlns:a16="http://schemas.microsoft.com/office/drawing/2014/main" id="{9CD5DCB8-91ED-C068-3F62-6CE0432F76DA}"/>
                  </a:ext>
                </a:extLst>
              </p:cNvPr>
              <p:cNvSpPr/>
              <p:nvPr/>
            </p:nvSpPr>
            <p:spPr>
              <a:xfrm>
                <a:off x="284480" y="-319177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esquinas redondeadas 23">
                <a:extLst>
                  <a:ext uri="{FF2B5EF4-FFF2-40B4-BE49-F238E27FC236}">
                    <a16:creationId xmlns:a16="http://schemas.microsoft.com/office/drawing/2014/main" id="{9E0D9469-6FAC-708D-274F-E328567AAB24}"/>
                  </a:ext>
                </a:extLst>
              </p:cNvPr>
              <p:cNvSpPr/>
              <p:nvPr/>
            </p:nvSpPr>
            <p:spPr>
              <a:xfrm>
                <a:off x="355749" y="-3144786"/>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8" name="Grupo 17">
              <a:extLst>
                <a:ext uri="{FF2B5EF4-FFF2-40B4-BE49-F238E27FC236}">
                  <a16:creationId xmlns:a16="http://schemas.microsoft.com/office/drawing/2014/main" id="{AE656C48-8603-55E1-38E7-8530FC448B41}"/>
                </a:ext>
              </a:extLst>
            </p:cNvPr>
            <p:cNvGrpSpPr/>
            <p:nvPr/>
          </p:nvGrpSpPr>
          <p:grpSpPr>
            <a:xfrm>
              <a:off x="412170" y="2937849"/>
              <a:ext cx="11305527" cy="2862322"/>
              <a:chOff x="412170" y="2937849"/>
              <a:chExt cx="11305527" cy="2862322"/>
            </a:xfrm>
          </p:grpSpPr>
          <p:sp>
            <p:nvSpPr>
              <p:cNvPr id="19" name="CuadroTexto 18">
                <a:extLst>
                  <a:ext uri="{FF2B5EF4-FFF2-40B4-BE49-F238E27FC236}">
                    <a16:creationId xmlns:a16="http://schemas.microsoft.com/office/drawing/2014/main" id="{C7ED6D3A-CE00-D702-5F54-F48358BD8365}"/>
                  </a:ext>
                </a:extLst>
              </p:cNvPr>
              <p:cNvSpPr txBox="1"/>
              <p:nvPr/>
            </p:nvSpPr>
            <p:spPr>
              <a:xfrm>
                <a:off x="412170" y="2937849"/>
                <a:ext cx="5526706" cy="2862322"/>
              </a:xfrm>
              <a:prstGeom prst="rect">
                <a:avLst/>
              </a:prstGeom>
              <a:noFill/>
            </p:spPr>
            <p:txBody>
              <a:bodyPr wrap="square" rtlCol="0">
                <a:spAutoFit/>
              </a:bodyPr>
              <a:lstStyle/>
              <a:p>
                <a:pPr marL="285750" indent="-285750" algn="just">
                  <a:buFont typeface="Arial" panose="020B0604020202020204" pitchFamily="34" charset="0"/>
                  <a:buChar char="•"/>
                </a:pPr>
                <a:r>
                  <a:rPr lang="es-ES" dirty="0">
                    <a:solidFill>
                      <a:srgbClr val="0D0D0D"/>
                    </a:solidFill>
                    <a:highlight>
                      <a:srgbClr val="FFFFFF"/>
                    </a:highlight>
                    <a:latin typeface="Söhne"/>
                  </a:rPr>
                  <a:t>De 120 pacientes intervenidos para SEEG desde el 2020 hasta la fecha.</a:t>
                </a:r>
              </a:p>
              <a:p>
                <a:pPr marL="285750" indent="-285750" algn="just">
                  <a:buFont typeface="Arial" panose="020B0604020202020204" pitchFamily="34" charset="0"/>
                  <a:buChar char="•"/>
                </a:pPr>
                <a:endParaRPr lang="es-ES" dirty="0">
                  <a:solidFill>
                    <a:srgbClr val="0D0D0D"/>
                  </a:solidFill>
                  <a:highlight>
                    <a:srgbClr val="FFFFFF"/>
                  </a:highlight>
                  <a:latin typeface="Söhne"/>
                </a:endParaRPr>
              </a:p>
              <a:p>
                <a:pPr marL="285750" indent="-285750" algn="just">
                  <a:buFont typeface="Arial" panose="020B0604020202020204" pitchFamily="34" charset="0"/>
                  <a:buChar char="•"/>
                </a:pPr>
                <a:r>
                  <a:rPr lang="es-ES" dirty="0">
                    <a:solidFill>
                      <a:srgbClr val="0D0D0D"/>
                    </a:solidFill>
                    <a:highlight>
                      <a:srgbClr val="FFFFFF"/>
                    </a:highlight>
                    <a:latin typeface="Söhne"/>
                  </a:rPr>
                  <a:t>Todos tienen tomografía contrastada.</a:t>
                </a:r>
              </a:p>
              <a:p>
                <a:pPr marL="285750" indent="-285750" algn="just">
                  <a:buFont typeface="Arial" panose="020B0604020202020204" pitchFamily="34" charset="0"/>
                  <a:buChar char="•"/>
                </a:pPr>
                <a:endParaRPr lang="es-ES" dirty="0">
                  <a:solidFill>
                    <a:srgbClr val="0D0D0D"/>
                  </a:solidFill>
                  <a:highlight>
                    <a:srgbClr val="FFFFFF"/>
                  </a:highlight>
                  <a:latin typeface="Söhne"/>
                </a:endParaRPr>
              </a:p>
              <a:p>
                <a:pPr marL="285750" indent="-285750" algn="just">
                  <a:buFont typeface="Arial" panose="020B0604020202020204" pitchFamily="34" charset="0"/>
                  <a:buChar char="•"/>
                </a:pPr>
                <a:r>
                  <a:rPr lang="es-ES" dirty="0">
                    <a:solidFill>
                      <a:srgbClr val="0D0D0D"/>
                    </a:solidFill>
                    <a:highlight>
                      <a:srgbClr val="FFFFFF"/>
                    </a:highlight>
                    <a:latin typeface="Söhne"/>
                  </a:rPr>
                  <a:t>las TC cuenta con ciertos artefactos como es el </a:t>
                </a:r>
                <a:r>
                  <a:rPr lang="es-ES" dirty="0" err="1">
                    <a:solidFill>
                      <a:srgbClr val="0D0D0D"/>
                    </a:solidFill>
                    <a:highlight>
                      <a:srgbClr val="FFFFFF"/>
                    </a:highlight>
                    <a:latin typeface="Söhne"/>
                  </a:rPr>
                  <a:t>bean</a:t>
                </a:r>
                <a:r>
                  <a:rPr lang="es-ES" dirty="0">
                    <a:solidFill>
                      <a:srgbClr val="0D0D0D"/>
                    </a:solidFill>
                    <a:highlight>
                      <a:srgbClr val="FFFFFF"/>
                    </a:highlight>
                    <a:latin typeface="Söhne"/>
                  </a:rPr>
                  <a:t> </a:t>
                </a:r>
                <a:r>
                  <a:rPr lang="es-ES" dirty="0" err="1">
                    <a:solidFill>
                      <a:srgbClr val="0D0D0D"/>
                    </a:solidFill>
                    <a:highlight>
                      <a:srgbClr val="FFFFFF"/>
                    </a:highlight>
                    <a:latin typeface="Söhne"/>
                  </a:rPr>
                  <a:t>hardening</a:t>
                </a:r>
                <a:r>
                  <a:rPr lang="es-ES" dirty="0">
                    <a:solidFill>
                      <a:srgbClr val="0D0D0D"/>
                    </a:solidFill>
                    <a:highlight>
                      <a:srgbClr val="FFFFFF"/>
                    </a:highlight>
                    <a:latin typeface="Söhne"/>
                  </a:rPr>
                  <a:t> el cual introduce ruido y dificulta el proceso de segmentación</a:t>
                </a:r>
              </a:p>
              <a:p>
                <a:pPr marL="285750" indent="-285750" algn="just">
                  <a:buFont typeface="Arial" panose="020B0604020202020204" pitchFamily="34" charset="0"/>
                  <a:buChar char="•"/>
                </a:pPr>
                <a:endParaRPr lang="es-ES" dirty="0">
                  <a:solidFill>
                    <a:srgbClr val="0D0D0D"/>
                  </a:solidFill>
                  <a:highlight>
                    <a:srgbClr val="FFFFFF"/>
                  </a:highlight>
                  <a:latin typeface="Söhne"/>
                </a:endParaRPr>
              </a:p>
              <a:p>
                <a:endParaRPr lang="es-MX" dirty="0"/>
              </a:p>
            </p:txBody>
          </p:sp>
          <p:pic>
            <p:nvPicPr>
              <p:cNvPr id="20" name="Imagen 19">
                <a:extLst>
                  <a:ext uri="{FF2B5EF4-FFF2-40B4-BE49-F238E27FC236}">
                    <a16:creationId xmlns:a16="http://schemas.microsoft.com/office/drawing/2014/main" id="{243600F7-4644-321E-6E73-7FE641D6DCC6}"/>
                  </a:ext>
                </a:extLst>
              </p:cNvPr>
              <p:cNvPicPr>
                <a:picLocks noChangeAspect="1"/>
              </p:cNvPicPr>
              <p:nvPr/>
            </p:nvPicPr>
            <p:blipFill>
              <a:blip r:embed="rId4"/>
              <a:stretch>
                <a:fillRect/>
              </a:stretch>
            </p:blipFill>
            <p:spPr>
              <a:xfrm>
                <a:off x="6178324" y="3051080"/>
                <a:ext cx="2701219" cy="2318745"/>
              </a:xfrm>
              <a:prstGeom prst="rect">
                <a:avLst/>
              </a:prstGeom>
              <a:effectLst>
                <a:outerShdw blurRad="50800" dist="38100" dir="2700000" algn="tl" rotWithShape="0">
                  <a:prstClr val="black">
                    <a:alpha val="40000"/>
                  </a:prstClr>
                </a:outerShdw>
                <a:softEdge rad="63500"/>
              </a:effectLst>
            </p:spPr>
          </p:pic>
          <p:pic>
            <p:nvPicPr>
              <p:cNvPr id="21" name="Imagen 20">
                <a:extLst>
                  <a:ext uri="{FF2B5EF4-FFF2-40B4-BE49-F238E27FC236}">
                    <a16:creationId xmlns:a16="http://schemas.microsoft.com/office/drawing/2014/main" id="{2924E781-5DB3-4B1B-467C-EC5782F65A2A}"/>
                  </a:ext>
                </a:extLst>
              </p:cNvPr>
              <p:cNvPicPr>
                <a:picLocks noChangeAspect="1"/>
              </p:cNvPicPr>
              <p:nvPr/>
            </p:nvPicPr>
            <p:blipFill>
              <a:blip r:embed="rId5"/>
              <a:stretch>
                <a:fillRect/>
              </a:stretch>
            </p:blipFill>
            <p:spPr>
              <a:xfrm>
                <a:off x="9016478" y="3051080"/>
                <a:ext cx="2701219" cy="2318745"/>
              </a:xfrm>
              <a:prstGeom prst="rect">
                <a:avLst/>
              </a:prstGeom>
              <a:effectLst>
                <a:outerShdw blurRad="50800" dist="38100" dir="2700000" algn="tl" rotWithShape="0">
                  <a:prstClr val="black">
                    <a:alpha val="40000"/>
                  </a:prstClr>
                </a:outerShdw>
                <a:softEdge rad="63500"/>
              </a:effectLst>
            </p:spPr>
          </p:pic>
        </p:grpSp>
      </p:grpSp>
      <p:grpSp>
        <p:nvGrpSpPr>
          <p:cNvPr id="3" name="Grupo 2">
            <a:extLst>
              <a:ext uri="{FF2B5EF4-FFF2-40B4-BE49-F238E27FC236}">
                <a16:creationId xmlns:a16="http://schemas.microsoft.com/office/drawing/2014/main" id="{3B6A1850-6545-5C42-9BF2-B058F67BEB41}"/>
              </a:ext>
            </a:extLst>
          </p:cNvPr>
          <p:cNvGrpSpPr/>
          <p:nvPr/>
        </p:nvGrpSpPr>
        <p:grpSpPr>
          <a:xfrm>
            <a:off x="320442" y="1643256"/>
            <a:ext cx="11540956" cy="4949033"/>
            <a:chOff x="320442" y="1643256"/>
            <a:chExt cx="11540956" cy="4949033"/>
          </a:xfrm>
        </p:grpSpPr>
        <p:sp>
          <p:nvSpPr>
            <p:cNvPr id="12" name="Forma libre: forma 11">
              <a:extLst>
                <a:ext uri="{FF2B5EF4-FFF2-40B4-BE49-F238E27FC236}">
                  <a16:creationId xmlns:a16="http://schemas.microsoft.com/office/drawing/2014/main" id="{DF4BBAE3-6638-03D6-2369-66EE7E79D9B6}"/>
                </a:ext>
              </a:extLst>
            </p:cNvPr>
            <p:cNvSpPr/>
            <p:nvPr/>
          </p:nvSpPr>
          <p:spPr>
            <a:xfrm>
              <a:off x="320442" y="1646909"/>
              <a:ext cx="528761" cy="915318"/>
            </a:xfrm>
            <a:custGeom>
              <a:avLst/>
              <a:gdLst>
                <a:gd name="connsiteX0" fmla="*/ 282399 w 652545"/>
                <a:gd name="connsiteY0" fmla="*/ 0 h 1129595"/>
                <a:gd name="connsiteX1" fmla="*/ 652545 w 652545"/>
                <a:gd name="connsiteY1" fmla="*/ 0 h 1129595"/>
                <a:gd name="connsiteX2" fmla="*/ 652545 w 652545"/>
                <a:gd name="connsiteY2" fmla="*/ 1129595 h 1129595"/>
                <a:gd name="connsiteX3" fmla="*/ 282399 w 652545"/>
                <a:gd name="connsiteY3" fmla="*/ 1129595 h 1129595"/>
                <a:gd name="connsiteX4" fmla="*/ 0 w 652545"/>
                <a:gd name="connsiteY4" fmla="*/ 564798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5" h="1129595">
                  <a:moveTo>
                    <a:pt x="282399" y="0"/>
                  </a:moveTo>
                  <a:lnTo>
                    <a:pt x="652545" y="0"/>
                  </a:lnTo>
                  <a:lnTo>
                    <a:pt x="652545" y="1129595"/>
                  </a:lnTo>
                  <a:lnTo>
                    <a:pt x="282399" y="1129595"/>
                  </a:lnTo>
                  <a:lnTo>
                    <a:pt x="0" y="564798"/>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35" name="Grupo 34">
              <a:extLst>
                <a:ext uri="{FF2B5EF4-FFF2-40B4-BE49-F238E27FC236}">
                  <a16:creationId xmlns:a16="http://schemas.microsoft.com/office/drawing/2014/main" id="{B8940740-A005-5554-18E5-1B195C12F79E}"/>
                </a:ext>
              </a:extLst>
            </p:cNvPr>
            <p:cNvGrpSpPr/>
            <p:nvPr/>
          </p:nvGrpSpPr>
          <p:grpSpPr>
            <a:xfrm>
              <a:off x="849201" y="2616904"/>
              <a:ext cx="10443639" cy="3975385"/>
              <a:chOff x="849201" y="2616904"/>
              <a:chExt cx="10443639" cy="3975385"/>
            </a:xfrm>
          </p:grpSpPr>
          <p:sp>
            <p:nvSpPr>
              <p:cNvPr id="31" name="Rectángulo: esquinas redondeadas 30">
                <a:extLst>
                  <a:ext uri="{FF2B5EF4-FFF2-40B4-BE49-F238E27FC236}">
                    <a16:creationId xmlns:a16="http://schemas.microsoft.com/office/drawing/2014/main" id="{EFD5ABC7-7334-294F-611B-695CFB411DA5}"/>
                  </a:ext>
                </a:extLst>
              </p:cNvPr>
              <p:cNvSpPr/>
              <p:nvPr/>
            </p:nvSpPr>
            <p:spPr>
              <a:xfrm>
                <a:off x="849202" y="2616904"/>
                <a:ext cx="10443638" cy="3975385"/>
              </a:xfrm>
              <a:prstGeom prst="roundRect">
                <a:avLst>
                  <a:gd name="adj" fmla="val 3155"/>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esquinas redondeadas 33">
                <a:extLst>
                  <a:ext uri="{FF2B5EF4-FFF2-40B4-BE49-F238E27FC236}">
                    <a16:creationId xmlns:a16="http://schemas.microsoft.com/office/drawing/2014/main" id="{808060FA-CFB3-EFBE-ADED-9158E3A6CF95}"/>
                  </a:ext>
                </a:extLst>
              </p:cNvPr>
              <p:cNvSpPr/>
              <p:nvPr/>
            </p:nvSpPr>
            <p:spPr>
              <a:xfrm>
                <a:off x="849201" y="2626606"/>
                <a:ext cx="10392203" cy="3916370"/>
              </a:xfrm>
              <a:prstGeom prst="roundRect">
                <a:avLst>
                  <a:gd name="adj" fmla="val 3155"/>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1" name="Forma libre: forma 10">
              <a:extLst>
                <a:ext uri="{FF2B5EF4-FFF2-40B4-BE49-F238E27FC236}">
                  <a16:creationId xmlns:a16="http://schemas.microsoft.com/office/drawing/2014/main" id="{A8FB820C-92C8-8DA9-BC93-CA16F5B4F43B}"/>
                </a:ext>
              </a:extLst>
            </p:cNvPr>
            <p:cNvSpPr/>
            <p:nvPr/>
          </p:nvSpPr>
          <p:spPr>
            <a:xfrm>
              <a:off x="11328391" y="1643256"/>
              <a:ext cx="533007" cy="915318"/>
            </a:xfrm>
            <a:custGeom>
              <a:avLst/>
              <a:gdLst>
                <a:gd name="connsiteX0" fmla="*/ 0 w 657785"/>
                <a:gd name="connsiteY0" fmla="*/ 0 h 1129595"/>
                <a:gd name="connsiteX1" fmla="*/ 375386 w 657785"/>
                <a:gd name="connsiteY1" fmla="*/ 0 h 1129595"/>
                <a:gd name="connsiteX2" fmla="*/ 657785 w 657785"/>
                <a:gd name="connsiteY2" fmla="*/ 564798 h 1129595"/>
                <a:gd name="connsiteX3" fmla="*/ 375386 w 657785"/>
                <a:gd name="connsiteY3" fmla="*/ 1129595 h 1129595"/>
                <a:gd name="connsiteX4" fmla="*/ 0 w 657785"/>
                <a:gd name="connsiteY4" fmla="*/ 1129595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785" h="1129595">
                  <a:moveTo>
                    <a:pt x="0" y="0"/>
                  </a:moveTo>
                  <a:lnTo>
                    <a:pt x="375386" y="0"/>
                  </a:lnTo>
                  <a:lnTo>
                    <a:pt x="657785" y="564798"/>
                  </a:lnTo>
                  <a:lnTo>
                    <a:pt x="375386" y="1129595"/>
                  </a:lnTo>
                  <a:lnTo>
                    <a:pt x="0" y="1129595"/>
                  </a:ln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4" name="Rectángulo 13">
              <a:extLst>
                <a:ext uri="{FF2B5EF4-FFF2-40B4-BE49-F238E27FC236}">
                  <a16:creationId xmlns:a16="http://schemas.microsoft.com/office/drawing/2014/main" id="{DD910D7F-D3E6-E816-8D33-6C60F9784135}"/>
                </a:ext>
              </a:extLst>
            </p:cNvPr>
            <p:cNvSpPr/>
            <p:nvPr/>
          </p:nvSpPr>
          <p:spPr>
            <a:xfrm>
              <a:off x="849201" y="1645904"/>
              <a:ext cx="10479190" cy="90662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BFA70A9C-DB6D-2B11-C7EC-01FD19559084}"/>
                </a:ext>
              </a:extLst>
            </p:cNvPr>
            <p:cNvSpPr/>
            <p:nvPr/>
          </p:nvSpPr>
          <p:spPr>
            <a:xfrm>
              <a:off x="898527" y="1685728"/>
              <a:ext cx="10348262" cy="824865"/>
            </a:xfrm>
            <a:prstGeom prst="roundRect">
              <a:avLst>
                <a:gd name="adj" fmla="val 5531"/>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Imagen 4"/>
          <p:cNvPicPr>
            <a:picLocks noChangeAspect="1"/>
          </p:cNvPicPr>
          <p:nvPr/>
        </p:nvPicPr>
        <p:blipFill>
          <a:blip r:embed="rId8"/>
          <a:stretch>
            <a:fillRect/>
          </a:stretch>
        </p:blipFill>
        <p:spPr>
          <a:xfrm>
            <a:off x="-1" y="0"/>
            <a:ext cx="12192005" cy="1623060"/>
          </a:xfrm>
          <a:prstGeom prst="rect">
            <a:avLst/>
          </a:prstGeom>
        </p:spPr>
      </p:pic>
      <p:sp>
        <p:nvSpPr>
          <p:cNvPr id="15" name="Rectángulo 14"/>
          <p:cNvSpPr/>
          <p:nvPr/>
        </p:nvSpPr>
        <p:spPr>
          <a:xfrm>
            <a:off x="1321035" y="558650"/>
            <a:ext cx="7160820" cy="55399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3000" b="1" i="0" u="none" strike="noStrike" kern="1200" cap="none" spc="0" normalizeH="0" baseline="0" noProof="0" dirty="0">
                <a:ln>
                  <a:noFill/>
                </a:ln>
                <a:solidFill>
                  <a:prstClr val="white"/>
                </a:solidFill>
                <a:effectLst/>
                <a:uLnTx/>
                <a:uFillTx/>
                <a:latin typeface="Arial"/>
                <a:ea typeface="+mn-ea"/>
                <a:cs typeface="Arial"/>
              </a:rPr>
              <a:t>ESTADO DEL ARTE</a:t>
            </a: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sp>
        <p:nvSpPr>
          <p:cNvPr id="29" name="CuadroTexto 28">
            <a:extLst>
              <a:ext uri="{FF2B5EF4-FFF2-40B4-BE49-F238E27FC236}">
                <a16:creationId xmlns:a16="http://schemas.microsoft.com/office/drawing/2014/main" id="{A5FFE027-4FE0-8E73-B378-FAED20792622}"/>
              </a:ext>
            </a:extLst>
          </p:cNvPr>
          <p:cNvSpPr txBox="1"/>
          <p:nvPr/>
        </p:nvSpPr>
        <p:spPr>
          <a:xfrm>
            <a:off x="1095544" y="1643256"/>
            <a:ext cx="9954228" cy="707886"/>
          </a:xfrm>
          <a:prstGeom prst="rect">
            <a:avLst/>
          </a:prstGeom>
          <a:noFill/>
        </p:spPr>
        <p:txBody>
          <a:bodyPr wrap="square" rtlCol="0">
            <a:spAutoFit/>
          </a:bodyPr>
          <a:lstStyle/>
          <a:p>
            <a:pPr algn="ctr"/>
            <a:r>
              <a:rPr lang="en-US" sz="2000" dirty="0"/>
              <a:t>SEGMENTATION OF INTRACRANIAL VESSELS AND ANEURYSMS IN PHASE CONTRAST MAGNETIC RESONANCE ANGIOGRAPHY USING MULTIRANGE FILTERS AND LOCAL VARIANCES (2013)</a:t>
            </a:r>
            <a:endParaRPr lang="es-ES" sz="2000" dirty="0"/>
          </a:p>
        </p:txBody>
      </p:sp>
      <p:sp>
        <p:nvSpPr>
          <p:cNvPr id="37" name="CuadroTexto 36">
            <a:extLst>
              <a:ext uri="{FF2B5EF4-FFF2-40B4-BE49-F238E27FC236}">
                <a16:creationId xmlns:a16="http://schemas.microsoft.com/office/drawing/2014/main" id="{1327C163-9B5B-54E9-4604-8378BF8D71B3}"/>
              </a:ext>
            </a:extLst>
          </p:cNvPr>
          <p:cNvSpPr txBox="1"/>
          <p:nvPr/>
        </p:nvSpPr>
        <p:spPr>
          <a:xfrm>
            <a:off x="1442720" y="2816339"/>
            <a:ext cx="9202420" cy="3046988"/>
          </a:xfrm>
          <a:prstGeom prst="rect">
            <a:avLst/>
          </a:prstGeom>
          <a:noFill/>
        </p:spPr>
        <p:txBody>
          <a:bodyPr wrap="square" rtlCol="0">
            <a:spAutoFit/>
          </a:bodyPr>
          <a:lstStyle/>
          <a:p>
            <a:pPr algn="just"/>
            <a:r>
              <a:rPr lang="es-ES" sz="2400" b="1" dirty="0"/>
              <a:t>Desafíos en la Segmentación de Vasos</a:t>
            </a:r>
          </a:p>
          <a:p>
            <a:pPr algn="just"/>
            <a:endParaRPr lang="es-ES" sz="2400" b="1" dirty="0"/>
          </a:p>
          <a:p>
            <a:pPr marL="342900" indent="-342900" algn="just">
              <a:buFont typeface="Arial" panose="020B0604020202020204" pitchFamily="34" charset="0"/>
              <a:buChar char="•"/>
            </a:pPr>
            <a:r>
              <a:rPr lang="es-ES" sz="2400" dirty="0"/>
              <a:t>Variabilidad de Intensidad: Los vasos sanguíneos presentan grandes variaciones en la intensidad de los </a:t>
            </a:r>
            <a:r>
              <a:rPr lang="es-ES" sz="2400" dirty="0" err="1"/>
              <a:t>vóxeles</a:t>
            </a:r>
            <a:r>
              <a:rPr lang="es-ES" sz="2400" dirty="0"/>
              <a:t> debido a diferentes velocidades de flujo sanguíneo.</a:t>
            </a:r>
          </a:p>
          <a:p>
            <a:pPr marL="342900" indent="-342900" algn="just">
              <a:buFont typeface="Arial" panose="020B0604020202020204" pitchFamily="34" charset="0"/>
              <a:buChar char="•"/>
            </a:pPr>
            <a:r>
              <a:rPr lang="es-ES" sz="2400" dirty="0"/>
              <a:t>Bajo Contraste en Regiones Aneurismáticas: Las áreas con flujos turbulentos muestran una pérdida significativa de señal, lo que complica la segmentación precisa de estas regiones.</a:t>
            </a:r>
          </a:p>
        </p:txBody>
      </p:sp>
    </p:spTree>
    <p:extLst>
      <p:ext uri="{BB962C8B-B14F-4D97-AF65-F5344CB8AC3E}">
        <p14:creationId xmlns:p14="http://schemas.microsoft.com/office/powerpoint/2010/main" val="3666712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DAF1EC4-B751-1FF2-06CE-2ABE710BFB62}"/>
              </a:ext>
            </a:extLst>
          </p:cNvPr>
          <p:cNvGrpSpPr/>
          <p:nvPr/>
        </p:nvGrpSpPr>
        <p:grpSpPr>
          <a:xfrm>
            <a:off x="284480" y="2047480"/>
            <a:ext cx="11623040" cy="5175510"/>
            <a:chOff x="284480" y="2047480"/>
            <a:chExt cx="11623040" cy="5175510"/>
          </a:xfrm>
        </p:grpSpPr>
        <p:grpSp>
          <p:nvGrpSpPr>
            <p:cNvPr id="27" name="Grupo 26">
              <a:extLst>
                <a:ext uri="{FF2B5EF4-FFF2-40B4-BE49-F238E27FC236}">
                  <a16:creationId xmlns:a16="http://schemas.microsoft.com/office/drawing/2014/main" id="{863F002B-DC1D-0B42-E1E8-138E6CA94EF1}"/>
                </a:ext>
              </a:extLst>
            </p:cNvPr>
            <p:cNvGrpSpPr/>
            <p:nvPr/>
          </p:nvGrpSpPr>
          <p:grpSpPr>
            <a:xfrm>
              <a:off x="284480" y="2047480"/>
              <a:ext cx="11623040" cy="5175510"/>
              <a:chOff x="284480" y="-3191770"/>
              <a:chExt cx="11623040" cy="5175510"/>
            </a:xfrm>
          </p:grpSpPr>
          <p:sp>
            <p:nvSpPr>
              <p:cNvPr id="20" name="Hexágono 19">
                <a:extLst>
                  <a:ext uri="{FF2B5EF4-FFF2-40B4-BE49-F238E27FC236}">
                    <a16:creationId xmlns:a16="http://schemas.microsoft.com/office/drawing/2014/main" id="{1C26FF16-EE95-5E67-0DA3-B47F87597884}"/>
                  </a:ext>
                </a:extLst>
              </p:cNvPr>
              <p:cNvSpPr/>
              <p:nvPr/>
            </p:nvSpPr>
            <p:spPr>
              <a:xfrm>
                <a:off x="1095829" y="126746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esquinas redondeadas 24">
                <a:extLst>
                  <a:ext uri="{FF2B5EF4-FFF2-40B4-BE49-F238E27FC236}">
                    <a16:creationId xmlns:a16="http://schemas.microsoft.com/office/drawing/2014/main" id="{049CA61D-FC4C-4228-B49A-F605434C605C}"/>
                  </a:ext>
                </a:extLst>
              </p:cNvPr>
              <p:cNvSpPr/>
              <p:nvPr/>
            </p:nvSpPr>
            <p:spPr>
              <a:xfrm>
                <a:off x="284480" y="-319177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esquinas redondeadas 25">
                <a:extLst>
                  <a:ext uri="{FF2B5EF4-FFF2-40B4-BE49-F238E27FC236}">
                    <a16:creationId xmlns:a16="http://schemas.microsoft.com/office/drawing/2014/main" id="{155F170C-2FAA-582C-B5DC-3A9B8B522E3A}"/>
                  </a:ext>
                </a:extLst>
              </p:cNvPr>
              <p:cNvSpPr/>
              <p:nvPr/>
            </p:nvSpPr>
            <p:spPr>
              <a:xfrm>
                <a:off x="355749" y="-3144786"/>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 name="Grupo 9">
              <a:extLst>
                <a:ext uri="{FF2B5EF4-FFF2-40B4-BE49-F238E27FC236}">
                  <a16:creationId xmlns:a16="http://schemas.microsoft.com/office/drawing/2014/main" id="{2F93C6BA-4DEF-2FD8-78DF-17FA06C0DFC0}"/>
                </a:ext>
              </a:extLst>
            </p:cNvPr>
            <p:cNvGrpSpPr/>
            <p:nvPr/>
          </p:nvGrpSpPr>
          <p:grpSpPr>
            <a:xfrm>
              <a:off x="412170" y="2550357"/>
              <a:ext cx="11305527" cy="3970318"/>
              <a:chOff x="412170" y="2550357"/>
              <a:chExt cx="11305527" cy="3970318"/>
            </a:xfrm>
          </p:grpSpPr>
          <p:sp>
            <p:nvSpPr>
              <p:cNvPr id="3" name="CuadroTexto 2"/>
              <p:cNvSpPr txBox="1"/>
              <p:nvPr/>
            </p:nvSpPr>
            <p:spPr>
              <a:xfrm>
                <a:off x="412170" y="2550357"/>
                <a:ext cx="5526706" cy="3970318"/>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solidFill>
                      <a:srgbClr val="0D0D0D"/>
                    </a:solidFill>
                    <a:highlight>
                      <a:srgbClr val="FFFFFF"/>
                    </a:highlight>
                  </a:rPr>
                  <a:t>De 120 pacientes intervenidos para SEEG desde el 2020 hasta la fecha.</a:t>
                </a:r>
              </a:p>
              <a:p>
                <a:pPr marL="285750" indent="-285750" algn="just">
                  <a:buFont typeface="Arial" panose="020B0604020202020204" pitchFamily="34" charset="0"/>
                  <a:buChar char="•"/>
                </a:pPr>
                <a:endParaRPr lang="es-ES" sz="2400" dirty="0">
                  <a:solidFill>
                    <a:srgbClr val="0D0D0D"/>
                  </a:solidFill>
                  <a:highlight>
                    <a:srgbClr val="FFFFFF"/>
                  </a:highlight>
                </a:endParaRPr>
              </a:p>
              <a:p>
                <a:pPr marL="285750" indent="-285750" algn="just">
                  <a:buFont typeface="Arial" panose="020B0604020202020204" pitchFamily="34" charset="0"/>
                  <a:buChar char="•"/>
                </a:pPr>
                <a:r>
                  <a:rPr lang="es-ES" sz="2400" dirty="0">
                    <a:solidFill>
                      <a:srgbClr val="0D0D0D"/>
                    </a:solidFill>
                    <a:highlight>
                      <a:srgbClr val="FFFFFF"/>
                    </a:highlight>
                  </a:rPr>
                  <a:t>Todos tienen tomografía contrastada.</a:t>
                </a:r>
              </a:p>
              <a:p>
                <a:pPr marL="285750" indent="-285750" algn="just">
                  <a:buFont typeface="Arial" panose="020B0604020202020204" pitchFamily="34" charset="0"/>
                  <a:buChar char="•"/>
                </a:pPr>
                <a:endParaRPr lang="es-ES" sz="2400" dirty="0">
                  <a:solidFill>
                    <a:srgbClr val="0D0D0D"/>
                  </a:solidFill>
                  <a:highlight>
                    <a:srgbClr val="FFFFFF"/>
                  </a:highlight>
                </a:endParaRPr>
              </a:p>
              <a:p>
                <a:pPr marL="285750" indent="-285750" algn="just">
                  <a:buFont typeface="Arial" panose="020B0604020202020204" pitchFamily="34" charset="0"/>
                  <a:buChar char="•"/>
                </a:pPr>
                <a:r>
                  <a:rPr lang="es-ES" sz="2400" dirty="0">
                    <a:solidFill>
                      <a:srgbClr val="0D0D0D"/>
                    </a:solidFill>
                    <a:highlight>
                      <a:srgbClr val="FFFFFF"/>
                    </a:highlight>
                  </a:rPr>
                  <a:t>las TC cuenta con ciertos artefactos como es el </a:t>
                </a:r>
                <a:r>
                  <a:rPr lang="es-ES" sz="2400" dirty="0" err="1">
                    <a:solidFill>
                      <a:srgbClr val="0D0D0D"/>
                    </a:solidFill>
                    <a:highlight>
                      <a:srgbClr val="FFFFFF"/>
                    </a:highlight>
                  </a:rPr>
                  <a:t>bean</a:t>
                </a:r>
                <a:r>
                  <a:rPr lang="es-ES" sz="2400" dirty="0">
                    <a:solidFill>
                      <a:srgbClr val="0D0D0D"/>
                    </a:solidFill>
                    <a:highlight>
                      <a:srgbClr val="FFFFFF"/>
                    </a:highlight>
                  </a:rPr>
                  <a:t> </a:t>
                </a:r>
                <a:r>
                  <a:rPr lang="es-ES" sz="2400" dirty="0" err="1">
                    <a:solidFill>
                      <a:srgbClr val="0D0D0D"/>
                    </a:solidFill>
                    <a:highlight>
                      <a:srgbClr val="FFFFFF"/>
                    </a:highlight>
                  </a:rPr>
                  <a:t>hardening</a:t>
                </a:r>
                <a:r>
                  <a:rPr lang="es-ES" sz="2400" dirty="0">
                    <a:solidFill>
                      <a:srgbClr val="0D0D0D"/>
                    </a:solidFill>
                    <a:highlight>
                      <a:srgbClr val="FFFFFF"/>
                    </a:highlight>
                  </a:rPr>
                  <a:t> el cual introduce ruido y dificulta el proceso de segmentación</a:t>
                </a:r>
              </a:p>
              <a:p>
                <a:pPr marL="285750" indent="-285750" algn="just">
                  <a:buFont typeface="Arial" panose="020B0604020202020204" pitchFamily="34" charset="0"/>
                  <a:buChar char="•"/>
                </a:pPr>
                <a:endParaRPr lang="es-ES" dirty="0">
                  <a:solidFill>
                    <a:srgbClr val="0D0D0D"/>
                  </a:solidFill>
                  <a:highlight>
                    <a:srgbClr val="FFFFFF"/>
                  </a:highlight>
                  <a:latin typeface="Söhne"/>
                </a:endParaRPr>
              </a:p>
              <a:p>
                <a:endParaRPr lang="es-MX" dirty="0"/>
              </a:p>
            </p:txBody>
          </p:sp>
          <p:pic>
            <p:nvPicPr>
              <p:cNvPr id="7" name="Imagen 6">
                <a:extLst>
                  <a:ext uri="{FF2B5EF4-FFF2-40B4-BE49-F238E27FC236}">
                    <a16:creationId xmlns:a16="http://schemas.microsoft.com/office/drawing/2014/main" id="{74303960-E7A6-45F0-A682-1B02E477646E}"/>
                  </a:ext>
                </a:extLst>
              </p:cNvPr>
              <p:cNvPicPr>
                <a:picLocks noChangeAspect="1"/>
              </p:cNvPicPr>
              <p:nvPr/>
            </p:nvPicPr>
            <p:blipFill>
              <a:blip r:embed="rId4"/>
              <a:stretch>
                <a:fillRect/>
              </a:stretch>
            </p:blipFill>
            <p:spPr>
              <a:xfrm>
                <a:off x="6178324" y="3051080"/>
                <a:ext cx="2701219" cy="2318745"/>
              </a:xfrm>
              <a:prstGeom prst="rect">
                <a:avLst/>
              </a:prstGeom>
              <a:effectLst>
                <a:outerShdw blurRad="50800" dist="38100" dir="2700000" algn="tl" rotWithShape="0">
                  <a:prstClr val="black">
                    <a:alpha val="40000"/>
                  </a:prstClr>
                </a:outerShdw>
                <a:softEdge rad="63500"/>
              </a:effectLst>
            </p:spPr>
          </p:pic>
          <p:pic>
            <p:nvPicPr>
              <p:cNvPr id="9" name="Imagen 8">
                <a:extLst>
                  <a:ext uri="{FF2B5EF4-FFF2-40B4-BE49-F238E27FC236}">
                    <a16:creationId xmlns:a16="http://schemas.microsoft.com/office/drawing/2014/main" id="{D1582992-47CF-4DB4-FA89-56B901337E2B}"/>
                  </a:ext>
                </a:extLst>
              </p:cNvPr>
              <p:cNvPicPr>
                <a:picLocks noChangeAspect="1"/>
              </p:cNvPicPr>
              <p:nvPr/>
            </p:nvPicPr>
            <p:blipFill>
              <a:blip r:embed="rId5"/>
              <a:stretch>
                <a:fillRect/>
              </a:stretch>
            </p:blipFill>
            <p:spPr>
              <a:xfrm>
                <a:off x="9016478" y="3051080"/>
                <a:ext cx="2701219" cy="2318745"/>
              </a:xfrm>
              <a:prstGeom prst="rect">
                <a:avLst/>
              </a:prstGeom>
              <a:effectLst>
                <a:outerShdw blurRad="50800" dist="38100" dir="2700000" algn="tl" rotWithShape="0">
                  <a:prstClr val="black">
                    <a:alpha val="40000"/>
                  </a:prstClr>
                </a:outerShdw>
                <a:softEdge rad="63500"/>
              </a:effectLst>
            </p:spPr>
          </p:pic>
        </p:grpSp>
      </p:grpSp>
      <p:sp>
        <p:nvSpPr>
          <p:cNvPr id="19" name="Rectángulo 18">
            <a:extLst>
              <a:ext uri="{FF2B5EF4-FFF2-40B4-BE49-F238E27FC236}">
                <a16:creationId xmlns:a16="http://schemas.microsoft.com/office/drawing/2014/main" id="{6A7D20E5-8BA2-926E-C5C5-33A956763238}"/>
              </a:ext>
            </a:extLst>
          </p:cNvPr>
          <p:cNvSpPr/>
          <p:nvPr/>
        </p:nvSpPr>
        <p:spPr>
          <a:xfrm rot="5400000">
            <a:off x="6090920" y="-3555999"/>
            <a:ext cx="66039" cy="10347960"/>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Hexágono 22">
            <a:extLst>
              <a:ext uri="{FF2B5EF4-FFF2-40B4-BE49-F238E27FC236}">
                <a16:creationId xmlns:a16="http://schemas.microsoft.com/office/drawing/2014/main" id="{E383E694-D6AD-17CF-6766-2256AD0736EA}"/>
              </a:ext>
            </a:extLst>
          </p:cNvPr>
          <p:cNvSpPr/>
          <p:nvPr/>
        </p:nvSpPr>
        <p:spPr>
          <a:xfrm>
            <a:off x="4131876" y="1267460"/>
            <a:ext cx="830885" cy="716280"/>
          </a:xfrm>
          <a:prstGeom prst="hexagon">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Hexágono 20">
            <a:extLst>
              <a:ext uri="{FF2B5EF4-FFF2-40B4-BE49-F238E27FC236}">
                <a16:creationId xmlns:a16="http://schemas.microsoft.com/office/drawing/2014/main" id="{600F074E-B743-1D04-0616-6317E02CBCDD}"/>
              </a:ext>
            </a:extLst>
          </p:cNvPr>
          <p:cNvSpPr/>
          <p:nvPr/>
        </p:nvSpPr>
        <p:spPr>
          <a:xfrm>
            <a:off x="7229239" y="1267460"/>
            <a:ext cx="830885" cy="716280"/>
          </a:xfrm>
          <a:prstGeom prst="hexagon">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Hexágono 21">
            <a:extLst>
              <a:ext uri="{FF2B5EF4-FFF2-40B4-BE49-F238E27FC236}">
                <a16:creationId xmlns:a16="http://schemas.microsoft.com/office/drawing/2014/main" id="{D6EA5AAE-B595-6171-5141-E6AD004278B7}"/>
              </a:ext>
            </a:extLst>
          </p:cNvPr>
          <p:cNvSpPr/>
          <p:nvPr/>
        </p:nvSpPr>
        <p:spPr>
          <a:xfrm>
            <a:off x="10265286" y="126746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p:cNvPicPr>
            <a:picLocks noChangeAspect="1"/>
          </p:cNvPicPr>
          <p:nvPr/>
        </p:nvPicPr>
        <p:blipFill>
          <a:blip r:embed="rId8"/>
          <a:stretch>
            <a:fillRect/>
          </a:stretch>
        </p:blipFill>
        <p:spPr>
          <a:xfrm>
            <a:off x="-1" y="0"/>
            <a:ext cx="12192005" cy="1623060"/>
          </a:xfrm>
          <a:prstGeom prst="rect">
            <a:avLst/>
          </a:prstGeom>
        </p:spPr>
      </p:pic>
      <p:sp>
        <p:nvSpPr>
          <p:cNvPr id="14" name="Rectángulo 13"/>
          <p:cNvSpPr/>
          <p:nvPr/>
        </p:nvSpPr>
        <p:spPr>
          <a:xfrm>
            <a:off x="1321035" y="558650"/>
            <a:ext cx="7160820" cy="55399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3000" b="1" dirty="0">
                <a:solidFill>
                  <a:prstClr val="white"/>
                </a:solidFill>
                <a:latin typeface="Arial"/>
                <a:cs typeface="Arial"/>
              </a:rPr>
              <a:t>DATOS</a:t>
            </a: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649957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upo 127">
            <a:extLst>
              <a:ext uri="{FF2B5EF4-FFF2-40B4-BE49-F238E27FC236}">
                <a16:creationId xmlns:a16="http://schemas.microsoft.com/office/drawing/2014/main" id="{8A9E880C-9578-456A-258D-028B4D359F1A}"/>
              </a:ext>
            </a:extLst>
          </p:cNvPr>
          <p:cNvGrpSpPr/>
          <p:nvPr/>
        </p:nvGrpSpPr>
        <p:grpSpPr>
          <a:xfrm>
            <a:off x="284480" y="-3184290"/>
            <a:ext cx="11623040" cy="5175510"/>
            <a:chOff x="284480" y="2047480"/>
            <a:chExt cx="11623040" cy="5175510"/>
          </a:xfrm>
        </p:grpSpPr>
        <p:sp>
          <p:nvSpPr>
            <p:cNvPr id="20" name="Hexágono 19">
              <a:extLst>
                <a:ext uri="{FF2B5EF4-FFF2-40B4-BE49-F238E27FC236}">
                  <a16:creationId xmlns:a16="http://schemas.microsoft.com/office/drawing/2014/main" id="{1C26FF16-EE95-5E67-0DA3-B47F87597884}"/>
                </a:ext>
              </a:extLst>
            </p:cNvPr>
            <p:cNvSpPr/>
            <p:nvPr/>
          </p:nvSpPr>
          <p:spPr>
            <a:xfrm>
              <a:off x="1095829" y="6506710"/>
              <a:ext cx="830885" cy="71628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8" name="Grupo 117">
              <a:extLst>
                <a:ext uri="{FF2B5EF4-FFF2-40B4-BE49-F238E27FC236}">
                  <a16:creationId xmlns:a16="http://schemas.microsoft.com/office/drawing/2014/main" id="{7DC59515-8C92-C7C0-4086-A2F55ABB7EE8}"/>
                </a:ext>
              </a:extLst>
            </p:cNvPr>
            <p:cNvGrpSpPr/>
            <p:nvPr/>
          </p:nvGrpSpPr>
          <p:grpSpPr>
            <a:xfrm>
              <a:off x="284480" y="2047480"/>
              <a:ext cx="11623040" cy="4426211"/>
              <a:chOff x="284480" y="2047480"/>
              <a:chExt cx="11623040" cy="4426211"/>
            </a:xfrm>
          </p:grpSpPr>
          <p:sp>
            <p:nvSpPr>
              <p:cNvPr id="25" name="Rectángulo: esquinas redondeadas 24">
                <a:extLst>
                  <a:ext uri="{FF2B5EF4-FFF2-40B4-BE49-F238E27FC236}">
                    <a16:creationId xmlns:a16="http://schemas.microsoft.com/office/drawing/2014/main" id="{049CA61D-FC4C-4228-B49A-F605434C605C}"/>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esquinas redondeadas 25">
                <a:extLst>
                  <a:ext uri="{FF2B5EF4-FFF2-40B4-BE49-F238E27FC236}">
                    <a16:creationId xmlns:a16="http://schemas.microsoft.com/office/drawing/2014/main" id="{155F170C-2FAA-582C-B5DC-3A9B8B522E3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1" name="Grupo 130">
            <a:extLst>
              <a:ext uri="{FF2B5EF4-FFF2-40B4-BE49-F238E27FC236}">
                <a16:creationId xmlns:a16="http://schemas.microsoft.com/office/drawing/2014/main" id="{33037A98-72C3-35B6-F914-EE3083E729A7}"/>
              </a:ext>
            </a:extLst>
          </p:cNvPr>
          <p:cNvGrpSpPr/>
          <p:nvPr/>
        </p:nvGrpSpPr>
        <p:grpSpPr>
          <a:xfrm>
            <a:off x="276538" y="-3184291"/>
            <a:ext cx="11623040" cy="5168031"/>
            <a:chOff x="276538" y="-3184291"/>
            <a:chExt cx="11623040" cy="5168031"/>
          </a:xfrm>
        </p:grpSpPr>
        <p:sp>
          <p:nvSpPr>
            <p:cNvPr id="23" name="Hexágono 22">
              <a:extLst>
                <a:ext uri="{FF2B5EF4-FFF2-40B4-BE49-F238E27FC236}">
                  <a16:creationId xmlns:a16="http://schemas.microsoft.com/office/drawing/2014/main" id="{E383E694-D6AD-17CF-6766-2256AD0736EA}"/>
                </a:ext>
              </a:extLst>
            </p:cNvPr>
            <p:cNvSpPr/>
            <p:nvPr/>
          </p:nvSpPr>
          <p:spPr>
            <a:xfrm>
              <a:off x="4131876" y="1267460"/>
              <a:ext cx="830885" cy="716280"/>
            </a:xfrm>
            <a:prstGeom prst="hexagon">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9" name="Grupo 118">
              <a:extLst>
                <a:ext uri="{FF2B5EF4-FFF2-40B4-BE49-F238E27FC236}">
                  <a16:creationId xmlns:a16="http://schemas.microsoft.com/office/drawing/2014/main" id="{97B3EE6A-6153-6E91-E333-FE07D3A318A0}"/>
                </a:ext>
              </a:extLst>
            </p:cNvPr>
            <p:cNvGrpSpPr/>
            <p:nvPr/>
          </p:nvGrpSpPr>
          <p:grpSpPr>
            <a:xfrm>
              <a:off x="276538" y="-3184291"/>
              <a:ext cx="11623040" cy="4426211"/>
              <a:chOff x="284480" y="2047480"/>
              <a:chExt cx="11623040" cy="4426211"/>
            </a:xfrm>
          </p:grpSpPr>
          <p:sp>
            <p:nvSpPr>
              <p:cNvPr id="120" name="Rectángulo: esquinas redondeadas 119">
                <a:extLst>
                  <a:ext uri="{FF2B5EF4-FFF2-40B4-BE49-F238E27FC236}">
                    <a16:creationId xmlns:a16="http://schemas.microsoft.com/office/drawing/2014/main" id="{55B12F0E-D040-A926-929D-049CE440587A}"/>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Rectángulo: esquinas redondeadas 120">
                <a:extLst>
                  <a:ext uri="{FF2B5EF4-FFF2-40B4-BE49-F238E27FC236}">
                    <a16:creationId xmlns:a16="http://schemas.microsoft.com/office/drawing/2014/main" id="{8E477412-A036-5CA8-3E70-F0FCCC4176B7}"/>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0" name="Grupo 129">
            <a:extLst>
              <a:ext uri="{FF2B5EF4-FFF2-40B4-BE49-F238E27FC236}">
                <a16:creationId xmlns:a16="http://schemas.microsoft.com/office/drawing/2014/main" id="{79D14CE8-DDAD-2816-FAE6-54DEF1671EB7}"/>
              </a:ext>
            </a:extLst>
          </p:cNvPr>
          <p:cNvGrpSpPr/>
          <p:nvPr/>
        </p:nvGrpSpPr>
        <p:grpSpPr>
          <a:xfrm>
            <a:off x="312419" y="-3192738"/>
            <a:ext cx="11623040" cy="5176478"/>
            <a:chOff x="312419" y="-3192738"/>
            <a:chExt cx="11623040" cy="5176478"/>
          </a:xfrm>
        </p:grpSpPr>
        <p:sp>
          <p:nvSpPr>
            <p:cNvPr id="21" name="Hexágono 20">
              <a:extLst>
                <a:ext uri="{FF2B5EF4-FFF2-40B4-BE49-F238E27FC236}">
                  <a16:creationId xmlns:a16="http://schemas.microsoft.com/office/drawing/2014/main" id="{600F074E-B743-1D04-0616-6317E02CBCDD}"/>
                </a:ext>
              </a:extLst>
            </p:cNvPr>
            <p:cNvSpPr/>
            <p:nvPr/>
          </p:nvSpPr>
          <p:spPr>
            <a:xfrm>
              <a:off x="7229239" y="1267460"/>
              <a:ext cx="830885" cy="716280"/>
            </a:xfrm>
            <a:prstGeom prst="hexagon">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2" name="Grupo 121">
              <a:extLst>
                <a:ext uri="{FF2B5EF4-FFF2-40B4-BE49-F238E27FC236}">
                  <a16:creationId xmlns:a16="http://schemas.microsoft.com/office/drawing/2014/main" id="{5A6635D2-B0A4-CD39-78A3-F48ABA96D8F7}"/>
                </a:ext>
              </a:extLst>
            </p:cNvPr>
            <p:cNvGrpSpPr/>
            <p:nvPr/>
          </p:nvGrpSpPr>
          <p:grpSpPr>
            <a:xfrm>
              <a:off x="312419" y="-3192738"/>
              <a:ext cx="11623040" cy="4426211"/>
              <a:chOff x="284480" y="2047480"/>
              <a:chExt cx="11623040" cy="4426211"/>
            </a:xfrm>
          </p:grpSpPr>
          <p:sp>
            <p:nvSpPr>
              <p:cNvPr id="123" name="Rectángulo: esquinas redondeadas 122">
                <a:extLst>
                  <a:ext uri="{FF2B5EF4-FFF2-40B4-BE49-F238E27FC236}">
                    <a16:creationId xmlns:a16="http://schemas.microsoft.com/office/drawing/2014/main" id="{F01CE0A3-D26B-905B-9C54-AAF2460741FD}"/>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Rectángulo: esquinas redondeadas 123">
                <a:extLst>
                  <a:ext uri="{FF2B5EF4-FFF2-40B4-BE49-F238E27FC236}">
                    <a16:creationId xmlns:a16="http://schemas.microsoft.com/office/drawing/2014/main" id="{45FEEB18-F434-C0FB-BB15-A474818274EF}"/>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2" name="Grupo 131">
            <a:extLst>
              <a:ext uri="{FF2B5EF4-FFF2-40B4-BE49-F238E27FC236}">
                <a16:creationId xmlns:a16="http://schemas.microsoft.com/office/drawing/2014/main" id="{E1436295-D3AB-09B9-8BE5-1312C85EA341}"/>
              </a:ext>
            </a:extLst>
          </p:cNvPr>
          <p:cNvGrpSpPr/>
          <p:nvPr/>
        </p:nvGrpSpPr>
        <p:grpSpPr>
          <a:xfrm>
            <a:off x="268595" y="-3184291"/>
            <a:ext cx="11623040" cy="5168031"/>
            <a:chOff x="268595" y="-3184291"/>
            <a:chExt cx="11623040" cy="5168031"/>
          </a:xfrm>
        </p:grpSpPr>
        <p:grpSp>
          <p:nvGrpSpPr>
            <p:cNvPr id="129" name="Grupo 128">
              <a:extLst>
                <a:ext uri="{FF2B5EF4-FFF2-40B4-BE49-F238E27FC236}">
                  <a16:creationId xmlns:a16="http://schemas.microsoft.com/office/drawing/2014/main" id="{FF9D4EFC-2AF4-94CD-BB9D-F868D830E4F7}"/>
                </a:ext>
              </a:extLst>
            </p:cNvPr>
            <p:cNvGrpSpPr/>
            <p:nvPr/>
          </p:nvGrpSpPr>
          <p:grpSpPr>
            <a:xfrm>
              <a:off x="268595" y="-3184291"/>
              <a:ext cx="11623040" cy="5168031"/>
              <a:chOff x="268595" y="-3184291"/>
              <a:chExt cx="11623040" cy="5168031"/>
            </a:xfrm>
          </p:grpSpPr>
          <p:sp>
            <p:nvSpPr>
              <p:cNvPr id="22" name="Hexágono 21">
                <a:extLst>
                  <a:ext uri="{FF2B5EF4-FFF2-40B4-BE49-F238E27FC236}">
                    <a16:creationId xmlns:a16="http://schemas.microsoft.com/office/drawing/2014/main" id="{D6EA5AAE-B595-6171-5141-E6AD004278B7}"/>
                  </a:ext>
                </a:extLst>
              </p:cNvPr>
              <p:cNvSpPr/>
              <p:nvPr/>
            </p:nvSpPr>
            <p:spPr>
              <a:xfrm>
                <a:off x="10265286" y="1267460"/>
                <a:ext cx="830885" cy="71628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5" name="Grupo 124">
                <a:extLst>
                  <a:ext uri="{FF2B5EF4-FFF2-40B4-BE49-F238E27FC236}">
                    <a16:creationId xmlns:a16="http://schemas.microsoft.com/office/drawing/2014/main" id="{D076C849-CB6E-0580-E0B6-059FAAFB7D0A}"/>
                  </a:ext>
                </a:extLst>
              </p:cNvPr>
              <p:cNvGrpSpPr/>
              <p:nvPr/>
            </p:nvGrpSpPr>
            <p:grpSpPr>
              <a:xfrm>
                <a:off x="268595" y="-3184291"/>
                <a:ext cx="11623040" cy="4426211"/>
                <a:chOff x="284480" y="2047480"/>
                <a:chExt cx="11623040" cy="4426211"/>
              </a:xfrm>
            </p:grpSpPr>
            <p:sp>
              <p:nvSpPr>
                <p:cNvPr id="126" name="Rectángulo: esquinas redondeadas 125">
                  <a:extLst>
                    <a:ext uri="{FF2B5EF4-FFF2-40B4-BE49-F238E27FC236}">
                      <a16:creationId xmlns:a16="http://schemas.microsoft.com/office/drawing/2014/main" id="{A4E2C785-2027-1835-7A43-E712291AB30E}"/>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Rectángulo: esquinas redondeadas 126">
                  <a:extLst>
                    <a:ext uri="{FF2B5EF4-FFF2-40B4-BE49-F238E27FC236}">
                      <a16:creationId xmlns:a16="http://schemas.microsoft.com/office/drawing/2014/main" id="{0973712A-92E6-BEE1-7A25-EF15BAE9184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19" name="Rectángulo 18">
              <a:extLst>
                <a:ext uri="{FF2B5EF4-FFF2-40B4-BE49-F238E27FC236}">
                  <a16:creationId xmlns:a16="http://schemas.microsoft.com/office/drawing/2014/main" id="{6A7D20E5-8BA2-926E-C5C5-33A956763238}"/>
                </a:ext>
              </a:extLst>
            </p:cNvPr>
            <p:cNvSpPr/>
            <p:nvPr/>
          </p:nvSpPr>
          <p:spPr>
            <a:xfrm rot="5400000">
              <a:off x="6090920" y="-3555999"/>
              <a:ext cx="66039" cy="10347960"/>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Imagen 4"/>
          <p:cNvPicPr>
            <a:picLocks noChangeAspect="1"/>
          </p:cNvPicPr>
          <p:nvPr/>
        </p:nvPicPr>
        <p:blipFill>
          <a:blip r:embed="rId8"/>
          <a:stretch>
            <a:fillRect/>
          </a:stretch>
        </p:blipFill>
        <p:spPr>
          <a:xfrm>
            <a:off x="-1" y="0"/>
            <a:ext cx="12192005" cy="1623060"/>
          </a:xfrm>
          <a:prstGeom prst="rect">
            <a:avLst/>
          </a:prstGeom>
        </p:spPr>
      </p:pic>
      <p:sp>
        <p:nvSpPr>
          <p:cNvPr id="14" name="Rectángulo 13"/>
          <p:cNvSpPr/>
          <p:nvPr/>
        </p:nvSpPr>
        <p:spPr>
          <a:xfrm>
            <a:off x="1321035" y="558650"/>
            <a:ext cx="7160820" cy="55399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3000" b="1" noProof="0" dirty="0">
                <a:solidFill>
                  <a:prstClr val="white"/>
                </a:solidFill>
                <a:latin typeface="Arial"/>
                <a:cs typeface="Arial"/>
              </a:rPr>
              <a:t>METODOLOGIA</a:t>
            </a: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grpSp>
        <p:nvGrpSpPr>
          <p:cNvPr id="133" name="Grupo 132">
            <a:extLst>
              <a:ext uri="{FF2B5EF4-FFF2-40B4-BE49-F238E27FC236}">
                <a16:creationId xmlns:a16="http://schemas.microsoft.com/office/drawing/2014/main" id="{425CEA22-EAD4-E5A5-CDBC-0713C61753E4}"/>
              </a:ext>
            </a:extLst>
          </p:cNvPr>
          <p:cNvGrpSpPr/>
          <p:nvPr/>
        </p:nvGrpSpPr>
        <p:grpSpPr>
          <a:xfrm>
            <a:off x="387518" y="2181710"/>
            <a:ext cx="11113542" cy="4144011"/>
            <a:chOff x="387518" y="2181710"/>
            <a:chExt cx="11113542" cy="4144011"/>
          </a:xfrm>
        </p:grpSpPr>
        <p:pic>
          <p:nvPicPr>
            <p:cNvPr id="134" name="Imagen 133">
              <a:extLst>
                <a:ext uri="{FF2B5EF4-FFF2-40B4-BE49-F238E27FC236}">
                  <a16:creationId xmlns:a16="http://schemas.microsoft.com/office/drawing/2014/main" id="{F25714DA-8A8D-9986-E19C-D08F15401A87}"/>
                </a:ext>
              </a:extLst>
            </p:cNvPr>
            <p:cNvPicPr>
              <a:picLocks noChangeAspect="1"/>
            </p:cNvPicPr>
            <p:nvPr/>
          </p:nvPicPr>
          <p:blipFill rotWithShape="1">
            <a:blip r:embed="rId9"/>
            <a:srcRect l="874"/>
            <a:stretch/>
          </p:blipFill>
          <p:spPr>
            <a:xfrm>
              <a:off x="387518" y="3152537"/>
              <a:ext cx="2281248" cy="1332613"/>
            </a:xfrm>
            <a:prstGeom prst="rect">
              <a:avLst/>
            </a:prstGeom>
            <a:effectLst>
              <a:outerShdw blurRad="50800" dist="38100" dir="2700000" algn="tl" rotWithShape="0">
                <a:prstClr val="black">
                  <a:alpha val="40000"/>
                </a:prstClr>
              </a:outerShdw>
              <a:softEdge rad="63500"/>
            </a:effectLst>
          </p:spPr>
        </p:pic>
        <p:sp>
          <p:nvSpPr>
            <p:cNvPr id="135" name="Rectángulo: esquinas redondeadas 134">
              <a:extLst>
                <a:ext uri="{FF2B5EF4-FFF2-40B4-BE49-F238E27FC236}">
                  <a16:creationId xmlns:a16="http://schemas.microsoft.com/office/drawing/2014/main" id="{F5D3F770-3B96-131C-CBE0-D13FC63DD8C5}"/>
                </a:ext>
              </a:extLst>
            </p:cNvPr>
            <p:cNvSpPr/>
            <p:nvPr/>
          </p:nvSpPr>
          <p:spPr>
            <a:xfrm>
              <a:off x="1665958" y="4822169"/>
              <a:ext cx="1278898"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cxnSp>
          <p:nvCxnSpPr>
            <p:cNvPr id="136" name="Conector: angular 135">
              <a:extLst>
                <a:ext uri="{FF2B5EF4-FFF2-40B4-BE49-F238E27FC236}">
                  <a16:creationId xmlns:a16="http://schemas.microsoft.com/office/drawing/2014/main" id="{D7713693-A956-0E96-32E2-03694D142280}"/>
                </a:ext>
              </a:extLst>
            </p:cNvPr>
            <p:cNvCxnSpPr>
              <a:cxnSpLocks/>
              <a:stCxn id="134" idx="0"/>
            </p:cNvCxnSpPr>
            <p:nvPr/>
          </p:nvCxnSpPr>
          <p:spPr>
            <a:xfrm rot="5400000" flipH="1" flipV="1">
              <a:off x="1225648" y="2740561"/>
              <a:ext cx="714471" cy="109483"/>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7" name="Conector: angular 136">
              <a:extLst>
                <a:ext uri="{FF2B5EF4-FFF2-40B4-BE49-F238E27FC236}">
                  <a16:creationId xmlns:a16="http://schemas.microsoft.com/office/drawing/2014/main" id="{5B69B93A-1EE4-3283-C9DF-A2DF36CC568B}"/>
                </a:ext>
              </a:extLst>
            </p:cNvPr>
            <p:cNvCxnSpPr>
              <a:cxnSpLocks/>
              <a:stCxn id="134" idx="2"/>
              <a:endCxn id="135" idx="1"/>
            </p:cNvCxnSpPr>
            <p:nvPr/>
          </p:nvCxnSpPr>
          <p:spPr>
            <a:xfrm rot="16200000" flipH="1">
              <a:off x="1282460" y="4730832"/>
              <a:ext cx="629180" cy="137816"/>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38" name="Rectángulo: esquinas redondeadas 137">
              <a:extLst>
                <a:ext uri="{FF2B5EF4-FFF2-40B4-BE49-F238E27FC236}">
                  <a16:creationId xmlns:a16="http://schemas.microsoft.com/office/drawing/2014/main" id="{2FFC029B-AEF2-9F6B-C879-32B4BAF4F3E2}"/>
                </a:ext>
              </a:extLst>
            </p:cNvPr>
            <p:cNvSpPr/>
            <p:nvPr/>
          </p:nvSpPr>
          <p:spPr>
            <a:xfrm>
              <a:off x="1670959" y="5741400"/>
              <a:ext cx="1278898"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cxnSp>
          <p:nvCxnSpPr>
            <p:cNvPr id="139" name="Conector: angular 138">
              <a:extLst>
                <a:ext uri="{FF2B5EF4-FFF2-40B4-BE49-F238E27FC236}">
                  <a16:creationId xmlns:a16="http://schemas.microsoft.com/office/drawing/2014/main" id="{69DDFBE0-F663-36E3-4897-BB5223BA8A4D}"/>
                </a:ext>
              </a:extLst>
            </p:cNvPr>
            <p:cNvCxnSpPr>
              <a:cxnSpLocks/>
              <a:stCxn id="134" idx="2"/>
              <a:endCxn id="138" idx="1"/>
            </p:cNvCxnSpPr>
            <p:nvPr/>
          </p:nvCxnSpPr>
          <p:spPr>
            <a:xfrm rot="16200000" flipH="1">
              <a:off x="825345" y="5187946"/>
              <a:ext cx="1548411" cy="14281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pic>
          <p:nvPicPr>
            <p:cNvPr id="140" name="Imagen 139">
              <a:extLst>
                <a:ext uri="{FF2B5EF4-FFF2-40B4-BE49-F238E27FC236}">
                  <a16:creationId xmlns:a16="http://schemas.microsoft.com/office/drawing/2014/main" id="{93081F99-5622-A6B9-57B2-F149F5B34EF8}"/>
                </a:ext>
              </a:extLst>
            </p:cNvPr>
            <p:cNvPicPr>
              <a:picLocks noChangeAspect="1"/>
            </p:cNvPicPr>
            <p:nvPr/>
          </p:nvPicPr>
          <p:blipFill>
            <a:blip r:embed="rId10"/>
            <a:stretch>
              <a:fillRect/>
            </a:stretch>
          </p:blipFill>
          <p:spPr>
            <a:xfrm>
              <a:off x="8060124" y="2438067"/>
              <a:ext cx="3440936" cy="3435201"/>
            </a:xfrm>
            <a:prstGeom prst="rect">
              <a:avLst/>
            </a:prstGeom>
            <a:effectLst>
              <a:outerShdw blurRad="50800" dist="38100" dir="2700000" algn="tl" rotWithShape="0">
                <a:prstClr val="black">
                  <a:alpha val="40000"/>
                </a:prstClr>
              </a:outerShdw>
              <a:softEdge rad="63500"/>
            </a:effectLst>
          </p:spPr>
        </p:pic>
        <p:sp>
          <p:nvSpPr>
            <p:cNvPr id="141" name="CuadroTexto 140">
              <a:extLst>
                <a:ext uri="{FF2B5EF4-FFF2-40B4-BE49-F238E27FC236}">
                  <a16:creationId xmlns:a16="http://schemas.microsoft.com/office/drawing/2014/main" id="{381C96D5-2C05-5458-CF48-CD379876EA6B}"/>
                </a:ext>
              </a:extLst>
            </p:cNvPr>
            <p:cNvSpPr txBox="1"/>
            <p:nvPr/>
          </p:nvSpPr>
          <p:spPr>
            <a:xfrm>
              <a:off x="3661315" y="2181710"/>
              <a:ext cx="2602892" cy="1815882"/>
            </a:xfrm>
            <a:prstGeom prst="rect">
              <a:avLst/>
            </a:prstGeom>
            <a:noFill/>
          </p:spPr>
          <p:txBody>
            <a:bodyPr wrap="none" rtlCol="0">
              <a:spAutoFit/>
            </a:bodyPr>
            <a:lstStyle/>
            <a:p>
              <a:pPr marL="285750" indent="-285750">
                <a:buFont typeface="Arial" panose="020B0604020202020204" pitchFamily="34" charset="0"/>
                <a:buChar char="•"/>
              </a:pPr>
              <a:r>
                <a:rPr lang="es-CO" sz="1400" dirty="0"/>
                <a:t>WINDOW MIN: 0</a:t>
              </a:r>
            </a:p>
            <a:p>
              <a:pPr marL="285750" indent="-285750">
                <a:buFont typeface="Arial" panose="020B0604020202020204" pitchFamily="34" charset="0"/>
                <a:buChar char="•"/>
              </a:pPr>
              <a:r>
                <a:rPr lang="es-CO" sz="1400" dirty="0"/>
                <a:t>WINDOW MAX: 100</a:t>
              </a:r>
            </a:p>
            <a:p>
              <a:pPr marL="285750" indent="-285750">
                <a:buFont typeface="Arial" panose="020B0604020202020204" pitchFamily="34" charset="0"/>
                <a:buChar char="•"/>
              </a:pPr>
              <a:r>
                <a:rPr lang="es-CO" sz="1400" dirty="0"/>
                <a:t>OUTPUT MIN: 0</a:t>
              </a:r>
            </a:p>
            <a:p>
              <a:pPr marL="285750" indent="-285750">
                <a:buFont typeface="Arial" panose="020B0604020202020204" pitchFamily="34" charset="0"/>
                <a:buChar char="•"/>
              </a:pPr>
              <a:r>
                <a:rPr lang="es-CO" sz="1400" dirty="0"/>
                <a:t>OUTPUT: 10000</a:t>
              </a:r>
            </a:p>
            <a:p>
              <a:pPr marL="285750" indent="-285750">
                <a:buFont typeface="Arial" panose="020B0604020202020204" pitchFamily="34" charset="0"/>
                <a:buChar char="•"/>
              </a:pPr>
              <a:endParaRPr lang="es-CO" sz="1400" dirty="0"/>
            </a:p>
            <a:p>
              <a:pPr marL="285750" indent="-285750">
                <a:buFont typeface="Arial" panose="020B0604020202020204" pitchFamily="34" charset="0"/>
                <a:buChar char="•"/>
              </a:pPr>
              <a:r>
                <a:rPr lang="es-CO" sz="1400" dirty="0"/>
                <a:t>VALORES NEGATIVOS: AIRE</a:t>
              </a:r>
            </a:p>
            <a:p>
              <a:pPr marL="285750" indent="-285750">
                <a:buFont typeface="Arial" panose="020B0604020202020204" pitchFamily="34" charset="0"/>
                <a:buChar char="•"/>
              </a:pPr>
              <a:r>
                <a:rPr lang="es-CO" sz="1400" dirty="0"/>
                <a:t>VALORES </a:t>
              </a:r>
              <a:r>
                <a:rPr lang="en-US" sz="1400" dirty="0"/>
                <a:t>&gt; 10000: MARCO</a:t>
              </a:r>
              <a:endParaRPr lang="es-CO" sz="1400" dirty="0"/>
            </a:p>
            <a:p>
              <a:pPr marL="285750" indent="-285750">
                <a:buFont typeface="Arial" panose="020B0604020202020204" pitchFamily="34" charset="0"/>
                <a:buChar char="•"/>
              </a:pPr>
              <a:endParaRPr lang="es-CO" sz="1400" dirty="0"/>
            </a:p>
          </p:txBody>
        </p:sp>
        <p:pic>
          <p:nvPicPr>
            <p:cNvPr id="142" name="Picture 2">
              <a:extLst>
                <a:ext uri="{FF2B5EF4-FFF2-40B4-BE49-F238E27FC236}">
                  <a16:creationId xmlns:a16="http://schemas.microsoft.com/office/drawing/2014/main" id="{B9E103B6-248E-C100-A3E9-B47D9DE44B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2603" y="4061332"/>
              <a:ext cx="3927507" cy="1909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3" name="Grupo 142">
            <a:extLst>
              <a:ext uri="{FF2B5EF4-FFF2-40B4-BE49-F238E27FC236}">
                <a16:creationId xmlns:a16="http://schemas.microsoft.com/office/drawing/2014/main" id="{CFA10B88-6B48-AFDA-7847-3C284074E223}"/>
              </a:ext>
            </a:extLst>
          </p:cNvPr>
          <p:cNvGrpSpPr/>
          <p:nvPr/>
        </p:nvGrpSpPr>
        <p:grpSpPr>
          <a:xfrm>
            <a:off x="387518" y="2145905"/>
            <a:ext cx="10587944" cy="4179816"/>
            <a:chOff x="387518" y="2145905"/>
            <a:chExt cx="10587944" cy="4179816"/>
          </a:xfrm>
        </p:grpSpPr>
        <p:pic>
          <p:nvPicPr>
            <p:cNvPr id="144" name="Imagen 143">
              <a:extLst>
                <a:ext uri="{FF2B5EF4-FFF2-40B4-BE49-F238E27FC236}">
                  <a16:creationId xmlns:a16="http://schemas.microsoft.com/office/drawing/2014/main" id="{712963FC-5CA0-95C9-B9A5-FA77B6C8643C}"/>
                </a:ext>
              </a:extLst>
            </p:cNvPr>
            <p:cNvPicPr>
              <a:picLocks noChangeAspect="1"/>
            </p:cNvPicPr>
            <p:nvPr/>
          </p:nvPicPr>
          <p:blipFill rotWithShape="1">
            <a:blip r:embed="rId9"/>
            <a:srcRect l="874"/>
            <a:stretch/>
          </p:blipFill>
          <p:spPr>
            <a:xfrm>
              <a:off x="387518" y="3152537"/>
              <a:ext cx="2281248" cy="1332613"/>
            </a:xfrm>
            <a:prstGeom prst="rect">
              <a:avLst/>
            </a:prstGeom>
            <a:effectLst>
              <a:outerShdw blurRad="50800" dist="38100" dir="2700000" algn="tl" rotWithShape="0">
                <a:prstClr val="black">
                  <a:alpha val="40000"/>
                </a:prstClr>
              </a:outerShdw>
              <a:softEdge rad="63500"/>
            </a:effectLst>
          </p:spPr>
        </p:pic>
        <p:sp>
          <p:nvSpPr>
            <p:cNvPr id="145" name="Rectángulo: esquinas redondeadas 144">
              <a:extLst>
                <a:ext uri="{FF2B5EF4-FFF2-40B4-BE49-F238E27FC236}">
                  <a16:creationId xmlns:a16="http://schemas.microsoft.com/office/drawing/2014/main" id="{EC78BF7A-AAAB-31EB-1CAA-FFDF2EEB591C}"/>
                </a:ext>
              </a:extLst>
            </p:cNvPr>
            <p:cNvSpPr/>
            <p:nvPr/>
          </p:nvSpPr>
          <p:spPr>
            <a:xfrm>
              <a:off x="1665958" y="4822169"/>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sp>
          <p:nvSpPr>
            <p:cNvPr id="146" name="Rectángulo: esquinas redondeadas 145">
              <a:extLst>
                <a:ext uri="{FF2B5EF4-FFF2-40B4-BE49-F238E27FC236}">
                  <a16:creationId xmlns:a16="http://schemas.microsoft.com/office/drawing/2014/main" id="{CB39D21A-51DD-B1D2-2403-C44D473D95DD}"/>
                </a:ext>
              </a:extLst>
            </p:cNvPr>
            <p:cNvSpPr/>
            <p:nvPr/>
          </p:nvSpPr>
          <p:spPr>
            <a:xfrm>
              <a:off x="1637625" y="2145905"/>
              <a:ext cx="1310051"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SMOOTHING</a:t>
              </a:r>
            </a:p>
          </p:txBody>
        </p:sp>
        <p:cxnSp>
          <p:nvCxnSpPr>
            <p:cNvPr id="147" name="Conector: angular 146">
              <a:extLst>
                <a:ext uri="{FF2B5EF4-FFF2-40B4-BE49-F238E27FC236}">
                  <a16:creationId xmlns:a16="http://schemas.microsoft.com/office/drawing/2014/main" id="{D83B4E86-3D80-5AC9-C4F8-17EA30611A98}"/>
                </a:ext>
              </a:extLst>
            </p:cNvPr>
            <p:cNvCxnSpPr>
              <a:cxnSpLocks/>
              <a:stCxn id="144" idx="0"/>
              <a:endCxn id="146" idx="1"/>
            </p:cNvCxnSpPr>
            <p:nvPr/>
          </p:nvCxnSpPr>
          <p:spPr>
            <a:xfrm rot="5400000" flipH="1" flipV="1">
              <a:off x="1225648" y="2740561"/>
              <a:ext cx="714471" cy="109483"/>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48" name="Conector: angular 147">
              <a:extLst>
                <a:ext uri="{FF2B5EF4-FFF2-40B4-BE49-F238E27FC236}">
                  <a16:creationId xmlns:a16="http://schemas.microsoft.com/office/drawing/2014/main" id="{03C323D5-8606-B4F2-EBC0-ABF2AC416DD8}"/>
                </a:ext>
              </a:extLst>
            </p:cNvPr>
            <p:cNvCxnSpPr>
              <a:cxnSpLocks/>
              <a:stCxn id="144" idx="2"/>
              <a:endCxn id="145" idx="1"/>
            </p:cNvCxnSpPr>
            <p:nvPr/>
          </p:nvCxnSpPr>
          <p:spPr>
            <a:xfrm rot="16200000" flipH="1">
              <a:off x="1282460" y="4730832"/>
              <a:ext cx="629180" cy="137816"/>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49" name="Rectángulo: esquinas redondeadas 148">
              <a:extLst>
                <a:ext uri="{FF2B5EF4-FFF2-40B4-BE49-F238E27FC236}">
                  <a16:creationId xmlns:a16="http://schemas.microsoft.com/office/drawing/2014/main" id="{32EF8CE1-734F-8DAF-B12B-37E99D90DCAE}"/>
                </a:ext>
              </a:extLst>
            </p:cNvPr>
            <p:cNvSpPr/>
            <p:nvPr/>
          </p:nvSpPr>
          <p:spPr>
            <a:xfrm>
              <a:off x="1670959" y="5741400"/>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cxnSp>
          <p:nvCxnSpPr>
            <p:cNvPr id="150" name="Conector: angular 149">
              <a:extLst>
                <a:ext uri="{FF2B5EF4-FFF2-40B4-BE49-F238E27FC236}">
                  <a16:creationId xmlns:a16="http://schemas.microsoft.com/office/drawing/2014/main" id="{C702F211-FD27-11FA-0090-B236CDD602F7}"/>
                </a:ext>
              </a:extLst>
            </p:cNvPr>
            <p:cNvCxnSpPr>
              <a:cxnSpLocks/>
              <a:stCxn id="144" idx="2"/>
              <a:endCxn id="149" idx="1"/>
            </p:cNvCxnSpPr>
            <p:nvPr/>
          </p:nvCxnSpPr>
          <p:spPr>
            <a:xfrm rot="16200000" flipH="1">
              <a:off x="825345" y="5187946"/>
              <a:ext cx="1548411" cy="14281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51" name="CuadroTexto 150">
              <a:extLst>
                <a:ext uri="{FF2B5EF4-FFF2-40B4-BE49-F238E27FC236}">
                  <a16:creationId xmlns:a16="http://schemas.microsoft.com/office/drawing/2014/main" id="{44CD5AA6-EF1E-9A2C-EB8B-9DDC5743E114}"/>
                </a:ext>
              </a:extLst>
            </p:cNvPr>
            <p:cNvSpPr txBox="1"/>
            <p:nvPr/>
          </p:nvSpPr>
          <p:spPr>
            <a:xfrm>
              <a:off x="4073453" y="2195706"/>
              <a:ext cx="2929263"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TIME STEP: 0.125</a:t>
              </a:r>
            </a:p>
            <a:p>
              <a:pPr marL="285750" indent="-285750">
                <a:buFont typeface="Arial" panose="020B0604020202020204" pitchFamily="34" charset="0"/>
                <a:buChar char="•"/>
              </a:pPr>
              <a:r>
                <a:rPr lang="en-US" sz="1400" dirty="0"/>
                <a:t>NUMERO DE ITERACIONES: 5</a:t>
              </a:r>
            </a:p>
            <a:p>
              <a:pPr marL="285750" indent="-285750">
                <a:buFont typeface="Arial" panose="020B0604020202020204" pitchFamily="34" charset="0"/>
                <a:buChar char="•"/>
              </a:pPr>
              <a:r>
                <a:rPr lang="en-US" sz="1400" dirty="0"/>
                <a:t>CONDUCTANCE PARAMETER: 9</a:t>
              </a:r>
              <a:endParaRPr lang="es-CO" sz="1400" dirty="0"/>
            </a:p>
          </p:txBody>
        </p:sp>
        <p:sp>
          <p:nvSpPr>
            <p:cNvPr id="152" name="CuadroTexto 151">
              <a:extLst>
                <a:ext uri="{FF2B5EF4-FFF2-40B4-BE49-F238E27FC236}">
                  <a16:creationId xmlns:a16="http://schemas.microsoft.com/office/drawing/2014/main" id="{781269EB-1562-6A66-E983-74B7734A6EB0}"/>
                </a:ext>
              </a:extLst>
            </p:cNvPr>
            <p:cNvSpPr txBox="1"/>
            <p:nvPr/>
          </p:nvSpPr>
          <p:spPr>
            <a:xfrm>
              <a:off x="7567007" y="2303428"/>
              <a:ext cx="3092427"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a:t>
              </a:r>
              <a:r>
                <a:rPr lang="es-CO" sz="1400" dirty="0"/>
                <a:t>REPROCESAMIENTO PARA SEGMENTAR EL CEREBRO</a:t>
              </a:r>
            </a:p>
          </p:txBody>
        </p:sp>
        <p:pic>
          <p:nvPicPr>
            <p:cNvPr id="153" name="Picture 4">
              <a:extLst>
                <a:ext uri="{FF2B5EF4-FFF2-40B4-BE49-F238E27FC236}">
                  <a16:creationId xmlns:a16="http://schemas.microsoft.com/office/drawing/2014/main" id="{DE8343EC-5227-F410-4533-F1D0E31547B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67838" y="3252918"/>
              <a:ext cx="2707624" cy="2695147"/>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pic>
          <p:nvPicPr>
            <p:cNvPr id="154" name="Picture 6">
              <a:extLst>
                <a:ext uri="{FF2B5EF4-FFF2-40B4-BE49-F238E27FC236}">
                  <a16:creationId xmlns:a16="http://schemas.microsoft.com/office/drawing/2014/main" id="{D8564D85-77D1-1F69-24FE-A00AA712A8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35230" y="3252917"/>
              <a:ext cx="2749469" cy="2695148"/>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sp>
          <p:nvSpPr>
            <p:cNvPr id="155" name="Flecha: a la derecha 154">
              <a:extLst>
                <a:ext uri="{FF2B5EF4-FFF2-40B4-BE49-F238E27FC236}">
                  <a16:creationId xmlns:a16="http://schemas.microsoft.com/office/drawing/2014/main" id="{672346D0-669F-9A90-0D25-42B548B44A5D}"/>
                </a:ext>
              </a:extLst>
            </p:cNvPr>
            <p:cNvSpPr/>
            <p:nvPr/>
          </p:nvSpPr>
          <p:spPr>
            <a:xfrm>
              <a:off x="6975368" y="4433437"/>
              <a:ext cx="1292470" cy="3341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6" name="Grupo 155">
            <a:extLst>
              <a:ext uri="{FF2B5EF4-FFF2-40B4-BE49-F238E27FC236}">
                <a16:creationId xmlns:a16="http://schemas.microsoft.com/office/drawing/2014/main" id="{6D4A0E3A-B4C2-B306-CD8B-70A523328614}"/>
              </a:ext>
            </a:extLst>
          </p:cNvPr>
          <p:cNvGrpSpPr/>
          <p:nvPr/>
        </p:nvGrpSpPr>
        <p:grpSpPr>
          <a:xfrm>
            <a:off x="387518" y="2123314"/>
            <a:ext cx="11137130" cy="4202407"/>
            <a:chOff x="387518" y="2123314"/>
            <a:chExt cx="11137130" cy="4202407"/>
          </a:xfrm>
        </p:grpSpPr>
        <p:pic>
          <p:nvPicPr>
            <p:cNvPr id="157" name="Imagen 156">
              <a:extLst>
                <a:ext uri="{FF2B5EF4-FFF2-40B4-BE49-F238E27FC236}">
                  <a16:creationId xmlns:a16="http://schemas.microsoft.com/office/drawing/2014/main" id="{BB05E9E4-9AF4-8F18-5C1E-301B95D744E6}"/>
                </a:ext>
              </a:extLst>
            </p:cNvPr>
            <p:cNvPicPr>
              <a:picLocks noChangeAspect="1"/>
            </p:cNvPicPr>
            <p:nvPr/>
          </p:nvPicPr>
          <p:blipFill rotWithShape="1">
            <a:blip r:embed="rId9"/>
            <a:srcRect l="874"/>
            <a:stretch/>
          </p:blipFill>
          <p:spPr>
            <a:xfrm>
              <a:off x="387518" y="3152537"/>
              <a:ext cx="2281248" cy="1332613"/>
            </a:xfrm>
            <a:prstGeom prst="rect">
              <a:avLst/>
            </a:prstGeom>
            <a:effectLst>
              <a:outerShdw blurRad="50800" dist="38100" dir="2700000" algn="tl" rotWithShape="0">
                <a:prstClr val="black">
                  <a:alpha val="40000"/>
                </a:prstClr>
              </a:outerShdw>
              <a:softEdge rad="63500"/>
            </a:effectLst>
          </p:spPr>
        </p:pic>
        <p:sp>
          <p:nvSpPr>
            <p:cNvPr id="158" name="Rectángulo: esquinas redondeadas 157">
              <a:extLst>
                <a:ext uri="{FF2B5EF4-FFF2-40B4-BE49-F238E27FC236}">
                  <a16:creationId xmlns:a16="http://schemas.microsoft.com/office/drawing/2014/main" id="{3EE5D7C4-B5D4-0649-D480-FE25B6B178EA}"/>
                </a:ext>
              </a:extLst>
            </p:cNvPr>
            <p:cNvSpPr/>
            <p:nvPr/>
          </p:nvSpPr>
          <p:spPr>
            <a:xfrm>
              <a:off x="1665958" y="4822169"/>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sp>
          <p:nvSpPr>
            <p:cNvPr id="159" name="Rectángulo: esquinas redondeadas 158">
              <a:extLst>
                <a:ext uri="{FF2B5EF4-FFF2-40B4-BE49-F238E27FC236}">
                  <a16:creationId xmlns:a16="http://schemas.microsoft.com/office/drawing/2014/main" id="{02788DCB-70B4-84A8-6F30-49DE9490FDCC}"/>
                </a:ext>
              </a:extLst>
            </p:cNvPr>
            <p:cNvSpPr/>
            <p:nvPr/>
          </p:nvSpPr>
          <p:spPr>
            <a:xfrm>
              <a:off x="1637625" y="2145905"/>
              <a:ext cx="1310051"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SMOOTHING</a:t>
              </a:r>
            </a:p>
          </p:txBody>
        </p:sp>
        <p:sp>
          <p:nvSpPr>
            <p:cNvPr id="160" name="Rectángulo: esquinas redondeadas 159">
              <a:extLst>
                <a:ext uri="{FF2B5EF4-FFF2-40B4-BE49-F238E27FC236}">
                  <a16:creationId xmlns:a16="http://schemas.microsoft.com/office/drawing/2014/main" id="{FFC32402-709D-8B83-9C09-88DD074D8E5F}"/>
                </a:ext>
              </a:extLst>
            </p:cNvPr>
            <p:cNvSpPr/>
            <p:nvPr/>
          </p:nvSpPr>
          <p:spPr>
            <a:xfrm>
              <a:off x="3207058" y="2145905"/>
              <a:ext cx="1278898"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GRADIENT MAGNITUDE</a:t>
              </a:r>
            </a:p>
          </p:txBody>
        </p:sp>
        <p:cxnSp>
          <p:nvCxnSpPr>
            <p:cNvPr id="161" name="Conector recto de flecha 160">
              <a:extLst>
                <a:ext uri="{FF2B5EF4-FFF2-40B4-BE49-F238E27FC236}">
                  <a16:creationId xmlns:a16="http://schemas.microsoft.com/office/drawing/2014/main" id="{14E23541-9005-A71B-15AE-FF1801BC979F}"/>
                </a:ext>
              </a:extLst>
            </p:cNvPr>
            <p:cNvCxnSpPr>
              <a:cxnSpLocks/>
              <a:stCxn id="159" idx="3"/>
              <a:endCxn id="160" idx="1"/>
            </p:cNvCxnSpPr>
            <p:nvPr/>
          </p:nvCxnSpPr>
          <p:spPr>
            <a:xfrm>
              <a:off x="2947676" y="2438066"/>
              <a:ext cx="25938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62" name="Conector: angular 161">
              <a:extLst>
                <a:ext uri="{FF2B5EF4-FFF2-40B4-BE49-F238E27FC236}">
                  <a16:creationId xmlns:a16="http://schemas.microsoft.com/office/drawing/2014/main" id="{395DF494-53D7-947E-CDA0-CB350B557225}"/>
                </a:ext>
              </a:extLst>
            </p:cNvPr>
            <p:cNvCxnSpPr>
              <a:cxnSpLocks/>
              <a:stCxn id="157" idx="0"/>
              <a:endCxn id="159" idx="1"/>
            </p:cNvCxnSpPr>
            <p:nvPr/>
          </p:nvCxnSpPr>
          <p:spPr>
            <a:xfrm rot="5400000" flipH="1" flipV="1">
              <a:off x="1225648" y="2740561"/>
              <a:ext cx="714471" cy="109483"/>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63" name="Conector: angular 162">
              <a:extLst>
                <a:ext uri="{FF2B5EF4-FFF2-40B4-BE49-F238E27FC236}">
                  <a16:creationId xmlns:a16="http://schemas.microsoft.com/office/drawing/2014/main" id="{6154C218-125A-9413-40C0-4E0292E21251}"/>
                </a:ext>
              </a:extLst>
            </p:cNvPr>
            <p:cNvCxnSpPr>
              <a:cxnSpLocks/>
              <a:stCxn id="157" idx="2"/>
              <a:endCxn id="158" idx="1"/>
            </p:cNvCxnSpPr>
            <p:nvPr/>
          </p:nvCxnSpPr>
          <p:spPr>
            <a:xfrm rot="16200000" flipH="1">
              <a:off x="1282460" y="4730832"/>
              <a:ext cx="629180" cy="137816"/>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64" name="Rectángulo: esquinas redondeadas 163">
              <a:extLst>
                <a:ext uri="{FF2B5EF4-FFF2-40B4-BE49-F238E27FC236}">
                  <a16:creationId xmlns:a16="http://schemas.microsoft.com/office/drawing/2014/main" id="{1CC0F0F7-D0CE-E1BD-8F58-01FF0C036A01}"/>
                </a:ext>
              </a:extLst>
            </p:cNvPr>
            <p:cNvSpPr/>
            <p:nvPr/>
          </p:nvSpPr>
          <p:spPr>
            <a:xfrm>
              <a:off x="1670959" y="5741400"/>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cxnSp>
          <p:nvCxnSpPr>
            <p:cNvPr id="165" name="Conector: angular 164">
              <a:extLst>
                <a:ext uri="{FF2B5EF4-FFF2-40B4-BE49-F238E27FC236}">
                  <a16:creationId xmlns:a16="http://schemas.microsoft.com/office/drawing/2014/main" id="{A19C659B-E16E-DBD6-8673-A5D014106E1F}"/>
                </a:ext>
              </a:extLst>
            </p:cNvPr>
            <p:cNvCxnSpPr>
              <a:cxnSpLocks/>
              <a:stCxn id="157" idx="2"/>
              <a:endCxn id="164" idx="1"/>
            </p:cNvCxnSpPr>
            <p:nvPr/>
          </p:nvCxnSpPr>
          <p:spPr>
            <a:xfrm rot="16200000" flipH="1">
              <a:off x="825345" y="5187946"/>
              <a:ext cx="1548411" cy="14281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66" name="CuadroTexto 165">
              <a:extLst>
                <a:ext uri="{FF2B5EF4-FFF2-40B4-BE49-F238E27FC236}">
                  <a16:creationId xmlns:a16="http://schemas.microsoft.com/office/drawing/2014/main" id="{5FC94D90-F82B-CCF6-F858-278057BA0AA3}"/>
                </a:ext>
              </a:extLst>
            </p:cNvPr>
            <p:cNvSpPr txBox="1"/>
            <p:nvPr/>
          </p:nvSpPr>
          <p:spPr>
            <a:xfrm>
              <a:off x="5163357" y="2123314"/>
              <a:ext cx="3092427"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SIGMA: 1.0</a:t>
              </a:r>
            </a:p>
            <a:p>
              <a:pPr marL="285750" indent="-285750">
                <a:buFont typeface="Arial" panose="020B0604020202020204" pitchFamily="34" charset="0"/>
                <a:buChar char="•"/>
              </a:pPr>
              <a:r>
                <a:rPr lang="en-US" sz="1400" dirty="0"/>
                <a:t>SIGMA CONTROLA LA INFLUENCIA SOBRE LOS BORDES</a:t>
              </a:r>
              <a:endParaRPr lang="es-CO" sz="1400" dirty="0"/>
            </a:p>
          </p:txBody>
        </p:sp>
        <p:sp>
          <p:nvSpPr>
            <p:cNvPr id="167" name="CuadroTexto 166">
              <a:extLst>
                <a:ext uri="{FF2B5EF4-FFF2-40B4-BE49-F238E27FC236}">
                  <a16:creationId xmlns:a16="http://schemas.microsoft.com/office/drawing/2014/main" id="{5FB12862-1E18-0401-6DD8-53869CB9BED1}"/>
                </a:ext>
              </a:extLst>
            </p:cNvPr>
            <p:cNvSpPr txBox="1"/>
            <p:nvPr/>
          </p:nvSpPr>
          <p:spPr>
            <a:xfrm>
              <a:off x="8255784" y="2181710"/>
              <a:ext cx="3092427"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APLICA UN KERNEL GAUSSIANO SEGUIDO POR UN OPERADOR DE DERIVADA</a:t>
              </a:r>
              <a:endParaRPr lang="es-CO" sz="1400" dirty="0"/>
            </a:p>
          </p:txBody>
        </p:sp>
        <p:pic>
          <p:nvPicPr>
            <p:cNvPr id="168" name="Picture 2">
              <a:extLst>
                <a:ext uri="{FF2B5EF4-FFF2-40B4-BE49-F238E27FC236}">
                  <a16:creationId xmlns:a16="http://schemas.microsoft.com/office/drawing/2014/main" id="{6BF351BE-3A72-A0B2-DDB2-88BFF7E91D9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32221" y="3065662"/>
              <a:ext cx="3092427" cy="3087423"/>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pic>
          <p:nvPicPr>
            <p:cNvPr id="169" name="Picture 4">
              <a:extLst>
                <a:ext uri="{FF2B5EF4-FFF2-40B4-BE49-F238E27FC236}">
                  <a16:creationId xmlns:a16="http://schemas.microsoft.com/office/drawing/2014/main" id="{D1500BB9-D9EA-E51D-C64C-1BA30087B9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346359" y="3065662"/>
              <a:ext cx="3101716" cy="3087423"/>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sp>
          <p:nvSpPr>
            <p:cNvPr id="170" name="Flecha: a la derecha 169">
              <a:extLst>
                <a:ext uri="{FF2B5EF4-FFF2-40B4-BE49-F238E27FC236}">
                  <a16:creationId xmlns:a16="http://schemas.microsoft.com/office/drawing/2014/main" id="{351E8157-1D3C-73DE-38D9-7B417196A35F}"/>
                </a:ext>
              </a:extLst>
            </p:cNvPr>
            <p:cNvSpPr/>
            <p:nvPr/>
          </p:nvSpPr>
          <p:spPr>
            <a:xfrm>
              <a:off x="7468605" y="4466786"/>
              <a:ext cx="963616" cy="2672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71" name="Grupo 170">
            <a:extLst>
              <a:ext uri="{FF2B5EF4-FFF2-40B4-BE49-F238E27FC236}">
                <a16:creationId xmlns:a16="http://schemas.microsoft.com/office/drawing/2014/main" id="{F1686A26-C75B-15D9-725F-18A39AAEE078}"/>
              </a:ext>
            </a:extLst>
          </p:cNvPr>
          <p:cNvGrpSpPr/>
          <p:nvPr/>
        </p:nvGrpSpPr>
        <p:grpSpPr>
          <a:xfrm>
            <a:off x="387518" y="2144118"/>
            <a:ext cx="11158545" cy="4181603"/>
            <a:chOff x="387518" y="2144118"/>
            <a:chExt cx="11158545" cy="4181603"/>
          </a:xfrm>
        </p:grpSpPr>
        <p:pic>
          <p:nvPicPr>
            <p:cNvPr id="172" name="Imagen 171">
              <a:extLst>
                <a:ext uri="{FF2B5EF4-FFF2-40B4-BE49-F238E27FC236}">
                  <a16:creationId xmlns:a16="http://schemas.microsoft.com/office/drawing/2014/main" id="{1107B064-CA2E-483C-A9F5-77D04BBD2530}"/>
                </a:ext>
              </a:extLst>
            </p:cNvPr>
            <p:cNvPicPr>
              <a:picLocks noChangeAspect="1"/>
            </p:cNvPicPr>
            <p:nvPr/>
          </p:nvPicPr>
          <p:blipFill rotWithShape="1">
            <a:blip r:embed="rId9"/>
            <a:srcRect l="874"/>
            <a:stretch/>
          </p:blipFill>
          <p:spPr>
            <a:xfrm>
              <a:off x="387518" y="3152537"/>
              <a:ext cx="2281248" cy="1332613"/>
            </a:xfrm>
            <a:prstGeom prst="rect">
              <a:avLst/>
            </a:prstGeom>
            <a:effectLst>
              <a:outerShdw blurRad="50800" dist="38100" dir="2700000" algn="tl" rotWithShape="0">
                <a:prstClr val="black">
                  <a:alpha val="40000"/>
                </a:prstClr>
              </a:outerShdw>
              <a:softEdge rad="63500"/>
            </a:effectLst>
          </p:spPr>
        </p:pic>
        <p:sp>
          <p:nvSpPr>
            <p:cNvPr id="173" name="Rectángulo: esquinas redondeadas 172">
              <a:extLst>
                <a:ext uri="{FF2B5EF4-FFF2-40B4-BE49-F238E27FC236}">
                  <a16:creationId xmlns:a16="http://schemas.microsoft.com/office/drawing/2014/main" id="{1A908850-7DEA-E4F6-5B2F-0DA8C203A48E}"/>
                </a:ext>
              </a:extLst>
            </p:cNvPr>
            <p:cNvSpPr/>
            <p:nvPr/>
          </p:nvSpPr>
          <p:spPr>
            <a:xfrm>
              <a:off x="1665958" y="4822169"/>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sp>
          <p:nvSpPr>
            <p:cNvPr id="174" name="Rectángulo: esquinas redondeadas 173">
              <a:extLst>
                <a:ext uri="{FF2B5EF4-FFF2-40B4-BE49-F238E27FC236}">
                  <a16:creationId xmlns:a16="http://schemas.microsoft.com/office/drawing/2014/main" id="{DC099EBB-6B1B-6ECE-A994-B54D12BE2C64}"/>
                </a:ext>
              </a:extLst>
            </p:cNvPr>
            <p:cNvSpPr/>
            <p:nvPr/>
          </p:nvSpPr>
          <p:spPr>
            <a:xfrm>
              <a:off x="1637625" y="2145905"/>
              <a:ext cx="1310051"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SMOOTHING</a:t>
              </a:r>
            </a:p>
          </p:txBody>
        </p:sp>
        <p:sp>
          <p:nvSpPr>
            <p:cNvPr id="175" name="Rectángulo: esquinas redondeadas 174">
              <a:extLst>
                <a:ext uri="{FF2B5EF4-FFF2-40B4-BE49-F238E27FC236}">
                  <a16:creationId xmlns:a16="http://schemas.microsoft.com/office/drawing/2014/main" id="{6B0F6556-D5EB-0FB6-F562-8E8EA3A2FBDB}"/>
                </a:ext>
              </a:extLst>
            </p:cNvPr>
            <p:cNvSpPr/>
            <p:nvPr/>
          </p:nvSpPr>
          <p:spPr>
            <a:xfrm>
              <a:off x="3207058" y="2145905"/>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GRADIENT MAGNITUDE</a:t>
              </a:r>
            </a:p>
          </p:txBody>
        </p:sp>
        <p:sp>
          <p:nvSpPr>
            <p:cNvPr id="176" name="Rectángulo: esquinas redondeadas 175">
              <a:extLst>
                <a:ext uri="{FF2B5EF4-FFF2-40B4-BE49-F238E27FC236}">
                  <a16:creationId xmlns:a16="http://schemas.microsoft.com/office/drawing/2014/main" id="{C7E4D636-BC7E-FAC2-C9B3-AAD283CA5A14}"/>
                </a:ext>
              </a:extLst>
            </p:cNvPr>
            <p:cNvSpPr/>
            <p:nvPr/>
          </p:nvSpPr>
          <p:spPr>
            <a:xfrm>
              <a:off x="4745338" y="2144118"/>
              <a:ext cx="1085526"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SIGMOID</a:t>
              </a:r>
            </a:p>
          </p:txBody>
        </p:sp>
        <p:cxnSp>
          <p:nvCxnSpPr>
            <p:cNvPr id="177" name="Conector recto de flecha 176">
              <a:extLst>
                <a:ext uri="{FF2B5EF4-FFF2-40B4-BE49-F238E27FC236}">
                  <a16:creationId xmlns:a16="http://schemas.microsoft.com/office/drawing/2014/main" id="{65A647B3-B058-8DA1-E4A0-1E418454ABDF}"/>
                </a:ext>
              </a:extLst>
            </p:cNvPr>
            <p:cNvCxnSpPr>
              <a:cxnSpLocks/>
              <a:stCxn id="174" idx="3"/>
              <a:endCxn id="175" idx="1"/>
            </p:cNvCxnSpPr>
            <p:nvPr/>
          </p:nvCxnSpPr>
          <p:spPr>
            <a:xfrm>
              <a:off x="2947676" y="2438066"/>
              <a:ext cx="25938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8" name="Conector recto de flecha 177">
              <a:extLst>
                <a:ext uri="{FF2B5EF4-FFF2-40B4-BE49-F238E27FC236}">
                  <a16:creationId xmlns:a16="http://schemas.microsoft.com/office/drawing/2014/main" id="{4CA708E6-FF03-CCA4-D6D2-B7388F95B584}"/>
                </a:ext>
              </a:extLst>
            </p:cNvPr>
            <p:cNvCxnSpPr>
              <a:cxnSpLocks/>
              <a:stCxn id="175" idx="3"/>
              <a:endCxn id="176" idx="1"/>
            </p:cNvCxnSpPr>
            <p:nvPr/>
          </p:nvCxnSpPr>
          <p:spPr>
            <a:xfrm flipV="1">
              <a:off x="4485956" y="2436279"/>
              <a:ext cx="259382" cy="1787"/>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9" name="Conector: angular 178">
              <a:extLst>
                <a:ext uri="{FF2B5EF4-FFF2-40B4-BE49-F238E27FC236}">
                  <a16:creationId xmlns:a16="http://schemas.microsoft.com/office/drawing/2014/main" id="{FB46684C-8266-EE4D-8B74-B5BF8B5C1C9D}"/>
                </a:ext>
              </a:extLst>
            </p:cNvPr>
            <p:cNvCxnSpPr>
              <a:cxnSpLocks/>
              <a:stCxn id="172" idx="0"/>
              <a:endCxn id="174" idx="1"/>
            </p:cNvCxnSpPr>
            <p:nvPr/>
          </p:nvCxnSpPr>
          <p:spPr>
            <a:xfrm rot="5400000" flipH="1" flipV="1">
              <a:off x="1225648" y="2740561"/>
              <a:ext cx="714471" cy="109483"/>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80" name="Conector: angular 179">
              <a:extLst>
                <a:ext uri="{FF2B5EF4-FFF2-40B4-BE49-F238E27FC236}">
                  <a16:creationId xmlns:a16="http://schemas.microsoft.com/office/drawing/2014/main" id="{79CD2BF2-9B80-3553-435E-46D2E9042AF4}"/>
                </a:ext>
              </a:extLst>
            </p:cNvPr>
            <p:cNvCxnSpPr>
              <a:cxnSpLocks/>
              <a:stCxn id="172" idx="2"/>
              <a:endCxn id="173" idx="1"/>
            </p:cNvCxnSpPr>
            <p:nvPr/>
          </p:nvCxnSpPr>
          <p:spPr>
            <a:xfrm rot="16200000" flipH="1">
              <a:off x="1282460" y="4730832"/>
              <a:ext cx="629180" cy="137816"/>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1" name="Rectángulo: esquinas redondeadas 180">
              <a:extLst>
                <a:ext uri="{FF2B5EF4-FFF2-40B4-BE49-F238E27FC236}">
                  <a16:creationId xmlns:a16="http://schemas.microsoft.com/office/drawing/2014/main" id="{9B9C03A8-F3D5-9219-C219-D3C7EB10C091}"/>
                </a:ext>
              </a:extLst>
            </p:cNvPr>
            <p:cNvSpPr/>
            <p:nvPr/>
          </p:nvSpPr>
          <p:spPr>
            <a:xfrm>
              <a:off x="1670959" y="5741400"/>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cxnSp>
          <p:nvCxnSpPr>
            <p:cNvPr id="182" name="Conector: angular 181">
              <a:extLst>
                <a:ext uri="{FF2B5EF4-FFF2-40B4-BE49-F238E27FC236}">
                  <a16:creationId xmlns:a16="http://schemas.microsoft.com/office/drawing/2014/main" id="{0984B7E8-F7C9-6649-6672-949B5F54DC05}"/>
                </a:ext>
              </a:extLst>
            </p:cNvPr>
            <p:cNvCxnSpPr>
              <a:cxnSpLocks/>
              <a:stCxn id="172" idx="2"/>
              <a:endCxn id="181" idx="1"/>
            </p:cNvCxnSpPr>
            <p:nvPr/>
          </p:nvCxnSpPr>
          <p:spPr>
            <a:xfrm rot="16200000" flipH="1">
              <a:off x="825345" y="5187946"/>
              <a:ext cx="1548411" cy="14281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3" name="CuadroTexto 182">
              <a:extLst>
                <a:ext uri="{FF2B5EF4-FFF2-40B4-BE49-F238E27FC236}">
                  <a16:creationId xmlns:a16="http://schemas.microsoft.com/office/drawing/2014/main" id="{D2AA74C5-F328-4944-EFC2-E12A9487CA29}"/>
                </a:ext>
              </a:extLst>
            </p:cNvPr>
            <p:cNvSpPr txBox="1"/>
            <p:nvPr/>
          </p:nvSpPr>
          <p:spPr>
            <a:xfrm>
              <a:off x="6191287" y="2207049"/>
              <a:ext cx="1832255"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OUTPUT MIN: 0.0</a:t>
              </a:r>
            </a:p>
            <a:p>
              <a:pPr marL="285750" indent="-285750">
                <a:buFont typeface="Arial" panose="020B0604020202020204" pitchFamily="34" charset="0"/>
                <a:buChar char="•"/>
              </a:pPr>
              <a:r>
                <a:rPr lang="es-CO" sz="1400" dirty="0"/>
                <a:t>OUTPUT MAX: 1.0</a:t>
              </a:r>
            </a:p>
            <a:p>
              <a:pPr marL="285750" indent="-285750">
                <a:buFont typeface="Arial" panose="020B0604020202020204" pitchFamily="34" charset="0"/>
                <a:buChar char="•"/>
              </a:pPr>
              <a:r>
                <a:rPr lang="es-CO" sz="1400" dirty="0"/>
                <a:t>ALPHA: -7.0</a:t>
              </a:r>
            </a:p>
            <a:p>
              <a:pPr marL="285750" indent="-285750">
                <a:buFont typeface="Arial" panose="020B0604020202020204" pitchFamily="34" charset="0"/>
                <a:buChar char="•"/>
              </a:pPr>
              <a:r>
                <a:rPr lang="es-CO" sz="1400" dirty="0"/>
                <a:t>BETA: 8.0</a:t>
              </a:r>
            </a:p>
          </p:txBody>
        </p:sp>
        <p:sp>
          <p:nvSpPr>
            <p:cNvPr id="184" name="CuadroTexto 183">
              <a:extLst>
                <a:ext uri="{FF2B5EF4-FFF2-40B4-BE49-F238E27FC236}">
                  <a16:creationId xmlns:a16="http://schemas.microsoft.com/office/drawing/2014/main" id="{C9275C07-C851-9559-E134-A7A81339C03C}"/>
                </a:ext>
              </a:extLst>
            </p:cNvPr>
            <p:cNvSpPr txBox="1"/>
            <p:nvPr/>
          </p:nvSpPr>
          <p:spPr>
            <a:xfrm>
              <a:off x="8453636" y="2207049"/>
              <a:ext cx="3092427" cy="738664"/>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ALTOS VALORES DE ALPHA Y BETA PARA FORZAR A TOAMR TODA LA ESTRUCTURA DEL CEREBRO</a:t>
              </a:r>
              <a:endParaRPr lang="es-CO" sz="1400" dirty="0"/>
            </a:p>
          </p:txBody>
        </p:sp>
        <p:pic>
          <p:nvPicPr>
            <p:cNvPr id="185" name="Picture 2">
              <a:extLst>
                <a:ext uri="{FF2B5EF4-FFF2-40B4-BE49-F238E27FC236}">
                  <a16:creationId xmlns:a16="http://schemas.microsoft.com/office/drawing/2014/main" id="{7F25AFE5-FA32-A3AB-E435-0301BA3298C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59108" y="3273741"/>
              <a:ext cx="2915502" cy="2910785"/>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sp>
          <p:nvSpPr>
            <p:cNvPr id="186" name="Flecha: a la derecha 185">
              <a:extLst>
                <a:ext uri="{FF2B5EF4-FFF2-40B4-BE49-F238E27FC236}">
                  <a16:creationId xmlns:a16="http://schemas.microsoft.com/office/drawing/2014/main" id="{89655E39-9D70-C069-F0BB-BC1408DBD3B4}"/>
                </a:ext>
              </a:extLst>
            </p:cNvPr>
            <p:cNvSpPr/>
            <p:nvPr/>
          </p:nvSpPr>
          <p:spPr>
            <a:xfrm>
              <a:off x="7779611" y="4559099"/>
              <a:ext cx="811274" cy="3341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87" name="Picture 2">
              <a:extLst>
                <a:ext uri="{FF2B5EF4-FFF2-40B4-BE49-F238E27FC236}">
                  <a16:creationId xmlns:a16="http://schemas.microsoft.com/office/drawing/2014/main" id="{4D7707F3-3B47-8AA8-F3B1-05385D145C5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26519" y="3273741"/>
              <a:ext cx="2919544" cy="2910785"/>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grpSp>
      <p:grpSp>
        <p:nvGrpSpPr>
          <p:cNvPr id="188" name="Grupo 187">
            <a:extLst>
              <a:ext uri="{FF2B5EF4-FFF2-40B4-BE49-F238E27FC236}">
                <a16:creationId xmlns:a16="http://schemas.microsoft.com/office/drawing/2014/main" id="{BDEB12EE-9D64-BC7A-E79A-C96275D10430}"/>
              </a:ext>
            </a:extLst>
          </p:cNvPr>
          <p:cNvGrpSpPr/>
          <p:nvPr/>
        </p:nvGrpSpPr>
        <p:grpSpPr>
          <a:xfrm>
            <a:off x="387518" y="2138552"/>
            <a:ext cx="11301526" cy="4187169"/>
            <a:chOff x="387518" y="2138552"/>
            <a:chExt cx="11301526" cy="4187169"/>
          </a:xfrm>
        </p:grpSpPr>
        <p:pic>
          <p:nvPicPr>
            <p:cNvPr id="189" name="Imagen 188">
              <a:extLst>
                <a:ext uri="{FF2B5EF4-FFF2-40B4-BE49-F238E27FC236}">
                  <a16:creationId xmlns:a16="http://schemas.microsoft.com/office/drawing/2014/main" id="{19717BA8-3A56-DBAF-66D9-26F201C31D8A}"/>
                </a:ext>
              </a:extLst>
            </p:cNvPr>
            <p:cNvPicPr>
              <a:picLocks noChangeAspect="1"/>
            </p:cNvPicPr>
            <p:nvPr/>
          </p:nvPicPr>
          <p:blipFill rotWithShape="1">
            <a:blip r:embed="rId9"/>
            <a:srcRect l="874"/>
            <a:stretch/>
          </p:blipFill>
          <p:spPr>
            <a:xfrm>
              <a:off x="387518" y="3152537"/>
              <a:ext cx="2281248" cy="1332613"/>
            </a:xfrm>
            <a:prstGeom prst="rect">
              <a:avLst/>
            </a:prstGeom>
            <a:effectLst>
              <a:outerShdw blurRad="50800" dist="38100" dir="2700000" algn="tl" rotWithShape="0">
                <a:prstClr val="black">
                  <a:alpha val="40000"/>
                </a:prstClr>
              </a:outerShdw>
              <a:softEdge rad="63500"/>
            </a:effectLst>
          </p:spPr>
        </p:pic>
        <p:sp>
          <p:nvSpPr>
            <p:cNvPr id="190" name="Rectángulo: esquinas redondeadas 189">
              <a:extLst>
                <a:ext uri="{FF2B5EF4-FFF2-40B4-BE49-F238E27FC236}">
                  <a16:creationId xmlns:a16="http://schemas.microsoft.com/office/drawing/2014/main" id="{195DE136-419A-695B-25E4-17F30FCF763B}"/>
                </a:ext>
              </a:extLst>
            </p:cNvPr>
            <p:cNvSpPr/>
            <p:nvPr/>
          </p:nvSpPr>
          <p:spPr>
            <a:xfrm>
              <a:off x="1665958" y="4822169"/>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sp>
          <p:nvSpPr>
            <p:cNvPr id="191" name="Rectángulo: esquinas redondeadas 190">
              <a:extLst>
                <a:ext uri="{FF2B5EF4-FFF2-40B4-BE49-F238E27FC236}">
                  <a16:creationId xmlns:a16="http://schemas.microsoft.com/office/drawing/2014/main" id="{C420FE62-CB89-854F-5F15-75DE1E850B55}"/>
                </a:ext>
              </a:extLst>
            </p:cNvPr>
            <p:cNvSpPr/>
            <p:nvPr/>
          </p:nvSpPr>
          <p:spPr>
            <a:xfrm>
              <a:off x="1637625" y="2145905"/>
              <a:ext cx="1310051"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SMOOTHING</a:t>
              </a:r>
            </a:p>
          </p:txBody>
        </p:sp>
        <p:sp>
          <p:nvSpPr>
            <p:cNvPr id="192" name="Rectángulo: esquinas redondeadas 191">
              <a:extLst>
                <a:ext uri="{FF2B5EF4-FFF2-40B4-BE49-F238E27FC236}">
                  <a16:creationId xmlns:a16="http://schemas.microsoft.com/office/drawing/2014/main" id="{0B124013-549E-4A54-4C11-1F6D08747BD8}"/>
                </a:ext>
              </a:extLst>
            </p:cNvPr>
            <p:cNvSpPr/>
            <p:nvPr/>
          </p:nvSpPr>
          <p:spPr>
            <a:xfrm>
              <a:off x="3207058" y="2145905"/>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GRADIENT MAGNITUDE</a:t>
              </a:r>
            </a:p>
          </p:txBody>
        </p:sp>
        <p:sp>
          <p:nvSpPr>
            <p:cNvPr id="193" name="Rectángulo: esquinas redondeadas 192">
              <a:extLst>
                <a:ext uri="{FF2B5EF4-FFF2-40B4-BE49-F238E27FC236}">
                  <a16:creationId xmlns:a16="http://schemas.microsoft.com/office/drawing/2014/main" id="{FBBDB648-73BA-0DB8-AA85-1D6F78F23614}"/>
                </a:ext>
              </a:extLst>
            </p:cNvPr>
            <p:cNvSpPr/>
            <p:nvPr/>
          </p:nvSpPr>
          <p:spPr>
            <a:xfrm>
              <a:off x="4745338" y="2144118"/>
              <a:ext cx="1085526"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SIGMOID</a:t>
              </a:r>
            </a:p>
          </p:txBody>
        </p:sp>
        <p:cxnSp>
          <p:nvCxnSpPr>
            <p:cNvPr id="194" name="Conector recto de flecha 193">
              <a:extLst>
                <a:ext uri="{FF2B5EF4-FFF2-40B4-BE49-F238E27FC236}">
                  <a16:creationId xmlns:a16="http://schemas.microsoft.com/office/drawing/2014/main" id="{E137A5F5-11FD-5BDC-48ED-72A724CFBEC6}"/>
                </a:ext>
              </a:extLst>
            </p:cNvPr>
            <p:cNvCxnSpPr>
              <a:cxnSpLocks/>
              <a:stCxn id="191" idx="3"/>
              <a:endCxn id="192" idx="1"/>
            </p:cNvCxnSpPr>
            <p:nvPr/>
          </p:nvCxnSpPr>
          <p:spPr>
            <a:xfrm>
              <a:off x="2947676" y="2438066"/>
              <a:ext cx="25938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95" name="Conector recto de flecha 194">
              <a:extLst>
                <a:ext uri="{FF2B5EF4-FFF2-40B4-BE49-F238E27FC236}">
                  <a16:creationId xmlns:a16="http://schemas.microsoft.com/office/drawing/2014/main" id="{4B21569E-987B-A853-2437-A024F95C5311}"/>
                </a:ext>
              </a:extLst>
            </p:cNvPr>
            <p:cNvCxnSpPr>
              <a:cxnSpLocks/>
              <a:stCxn id="192" idx="3"/>
              <a:endCxn id="193" idx="1"/>
            </p:cNvCxnSpPr>
            <p:nvPr/>
          </p:nvCxnSpPr>
          <p:spPr>
            <a:xfrm flipV="1">
              <a:off x="4485956" y="2436279"/>
              <a:ext cx="259382" cy="1787"/>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96" name="Rectángulo: esquinas redondeadas 195">
              <a:extLst>
                <a:ext uri="{FF2B5EF4-FFF2-40B4-BE49-F238E27FC236}">
                  <a16:creationId xmlns:a16="http://schemas.microsoft.com/office/drawing/2014/main" id="{B480E1E4-3C21-C773-CDF8-3FCAA0232C2C}"/>
                </a:ext>
              </a:extLst>
            </p:cNvPr>
            <p:cNvSpPr/>
            <p:nvPr/>
          </p:nvSpPr>
          <p:spPr>
            <a:xfrm>
              <a:off x="6090246" y="2138552"/>
              <a:ext cx="1278898"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FAST MARCHING</a:t>
              </a:r>
            </a:p>
          </p:txBody>
        </p:sp>
        <p:cxnSp>
          <p:nvCxnSpPr>
            <p:cNvPr id="197" name="Conector recto de flecha 196">
              <a:extLst>
                <a:ext uri="{FF2B5EF4-FFF2-40B4-BE49-F238E27FC236}">
                  <a16:creationId xmlns:a16="http://schemas.microsoft.com/office/drawing/2014/main" id="{FA8B8C12-D83C-365A-220C-AF64692A4E1D}"/>
                </a:ext>
              </a:extLst>
            </p:cNvPr>
            <p:cNvCxnSpPr>
              <a:cxnSpLocks/>
              <a:stCxn id="193" idx="3"/>
              <a:endCxn id="196" idx="1"/>
            </p:cNvCxnSpPr>
            <p:nvPr/>
          </p:nvCxnSpPr>
          <p:spPr>
            <a:xfrm flipV="1">
              <a:off x="5830864" y="2430713"/>
              <a:ext cx="259382" cy="5566"/>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98" name="Conector: angular 197">
              <a:extLst>
                <a:ext uri="{FF2B5EF4-FFF2-40B4-BE49-F238E27FC236}">
                  <a16:creationId xmlns:a16="http://schemas.microsoft.com/office/drawing/2014/main" id="{B80CAA3B-FD2C-6A89-EB5B-319D48F92E22}"/>
                </a:ext>
              </a:extLst>
            </p:cNvPr>
            <p:cNvCxnSpPr>
              <a:cxnSpLocks/>
              <a:stCxn id="189" idx="0"/>
              <a:endCxn id="191" idx="1"/>
            </p:cNvCxnSpPr>
            <p:nvPr/>
          </p:nvCxnSpPr>
          <p:spPr>
            <a:xfrm rot="5400000" flipH="1" flipV="1">
              <a:off x="1225648" y="2740561"/>
              <a:ext cx="714471" cy="109483"/>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99" name="Conector: angular 198">
              <a:extLst>
                <a:ext uri="{FF2B5EF4-FFF2-40B4-BE49-F238E27FC236}">
                  <a16:creationId xmlns:a16="http://schemas.microsoft.com/office/drawing/2014/main" id="{6A51F883-2971-70D8-8799-B6030B15B241}"/>
                </a:ext>
              </a:extLst>
            </p:cNvPr>
            <p:cNvCxnSpPr>
              <a:cxnSpLocks/>
              <a:stCxn id="189" idx="2"/>
              <a:endCxn id="190" idx="1"/>
            </p:cNvCxnSpPr>
            <p:nvPr/>
          </p:nvCxnSpPr>
          <p:spPr>
            <a:xfrm rot="16200000" flipH="1">
              <a:off x="1282460" y="4730832"/>
              <a:ext cx="629180" cy="137816"/>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00" name="Rectángulo: esquinas redondeadas 199">
              <a:extLst>
                <a:ext uri="{FF2B5EF4-FFF2-40B4-BE49-F238E27FC236}">
                  <a16:creationId xmlns:a16="http://schemas.microsoft.com/office/drawing/2014/main" id="{D98931E8-65CB-3847-FCA6-33D569A84586}"/>
                </a:ext>
              </a:extLst>
            </p:cNvPr>
            <p:cNvSpPr/>
            <p:nvPr/>
          </p:nvSpPr>
          <p:spPr>
            <a:xfrm>
              <a:off x="1670959" y="5741400"/>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cxnSp>
          <p:nvCxnSpPr>
            <p:cNvPr id="201" name="Conector: angular 200">
              <a:extLst>
                <a:ext uri="{FF2B5EF4-FFF2-40B4-BE49-F238E27FC236}">
                  <a16:creationId xmlns:a16="http://schemas.microsoft.com/office/drawing/2014/main" id="{CC3A1CE7-D248-BDFB-1C8E-411A00010391}"/>
                </a:ext>
              </a:extLst>
            </p:cNvPr>
            <p:cNvCxnSpPr>
              <a:cxnSpLocks/>
              <a:stCxn id="189" idx="2"/>
              <a:endCxn id="200" idx="1"/>
            </p:cNvCxnSpPr>
            <p:nvPr/>
          </p:nvCxnSpPr>
          <p:spPr>
            <a:xfrm rot="16200000" flipH="1">
              <a:off x="825345" y="5187946"/>
              <a:ext cx="1548411" cy="14281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02" name="CuadroTexto 201">
              <a:extLst>
                <a:ext uri="{FF2B5EF4-FFF2-40B4-BE49-F238E27FC236}">
                  <a16:creationId xmlns:a16="http://schemas.microsoft.com/office/drawing/2014/main" id="{1A9C4871-3E6B-1299-1FBE-753A3A78CE2F}"/>
                </a:ext>
              </a:extLst>
            </p:cNvPr>
            <p:cNvSpPr txBox="1"/>
            <p:nvPr/>
          </p:nvSpPr>
          <p:spPr>
            <a:xfrm>
              <a:off x="7465974" y="2224225"/>
              <a:ext cx="2114211" cy="523220"/>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STOPPING TIME: 250</a:t>
              </a:r>
            </a:p>
            <a:p>
              <a:pPr marL="285750" indent="-285750" algn="just">
                <a:buFont typeface="Arial" panose="020B0604020202020204" pitchFamily="34" charset="0"/>
                <a:buChar char="•"/>
              </a:pPr>
              <a:r>
                <a:rPr lang="es-CO" sz="1400" dirty="0"/>
                <a:t>SEMILLA: CEREBRO</a:t>
              </a:r>
            </a:p>
          </p:txBody>
        </p:sp>
        <p:sp>
          <p:nvSpPr>
            <p:cNvPr id="203" name="CuadroTexto 202">
              <a:extLst>
                <a:ext uri="{FF2B5EF4-FFF2-40B4-BE49-F238E27FC236}">
                  <a16:creationId xmlns:a16="http://schemas.microsoft.com/office/drawing/2014/main" id="{84D310E8-05E6-6062-0D44-C72BE7720EC0}"/>
                </a:ext>
              </a:extLst>
            </p:cNvPr>
            <p:cNvSpPr txBox="1"/>
            <p:nvPr/>
          </p:nvSpPr>
          <p:spPr>
            <a:xfrm>
              <a:off x="9574833" y="2169286"/>
              <a:ext cx="2114211" cy="954107"/>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SE GENERA UNA  MASCARA INICIAL DEL CEREBRO</a:t>
              </a:r>
            </a:p>
            <a:p>
              <a:pPr marL="285750" indent="-285750" algn="just">
                <a:buFont typeface="Arial" panose="020B0604020202020204" pitchFamily="34" charset="0"/>
                <a:buChar char="•"/>
              </a:pPr>
              <a:r>
                <a:rPr lang="en-US" sz="1400" dirty="0"/>
                <a:t>QUEDAN ESPACIOS</a:t>
              </a:r>
              <a:endParaRPr lang="es-CO" sz="1400" dirty="0"/>
            </a:p>
          </p:txBody>
        </p:sp>
        <p:sp>
          <p:nvSpPr>
            <p:cNvPr id="204" name="Flecha: a la derecha 203">
              <a:extLst>
                <a:ext uri="{FF2B5EF4-FFF2-40B4-BE49-F238E27FC236}">
                  <a16:creationId xmlns:a16="http://schemas.microsoft.com/office/drawing/2014/main" id="{77E5A14D-5D78-F087-8DBD-A8FC602464F1}"/>
                </a:ext>
              </a:extLst>
            </p:cNvPr>
            <p:cNvSpPr/>
            <p:nvPr/>
          </p:nvSpPr>
          <p:spPr>
            <a:xfrm>
              <a:off x="7571846" y="4533738"/>
              <a:ext cx="810790" cy="3341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5" name="Picture 2">
              <a:extLst>
                <a:ext uri="{FF2B5EF4-FFF2-40B4-BE49-F238E27FC236}">
                  <a16:creationId xmlns:a16="http://schemas.microsoft.com/office/drawing/2014/main" id="{EDA3D54A-6B88-2161-F649-48DEFC6AD3C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564582" y="3198375"/>
              <a:ext cx="3004202" cy="2995189"/>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pic>
          <p:nvPicPr>
            <p:cNvPr id="206" name="Picture 2" descr="Imagen que contiene pantalla, foto, monitor, televisión&#10;&#10;Descripción generada automáticamente">
              <a:extLst>
                <a:ext uri="{FF2B5EF4-FFF2-40B4-BE49-F238E27FC236}">
                  <a16:creationId xmlns:a16="http://schemas.microsoft.com/office/drawing/2014/main" id="{17A570CB-606E-7F38-E35A-3F4EB88A10E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88760" y="3208021"/>
              <a:ext cx="3004203" cy="2985543"/>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grpSp>
      <p:grpSp>
        <p:nvGrpSpPr>
          <p:cNvPr id="207" name="Grupo 206">
            <a:extLst>
              <a:ext uri="{FF2B5EF4-FFF2-40B4-BE49-F238E27FC236}">
                <a16:creationId xmlns:a16="http://schemas.microsoft.com/office/drawing/2014/main" id="{B7C3E754-5A54-FE0E-42C1-E961108DBCA1}"/>
              </a:ext>
            </a:extLst>
          </p:cNvPr>
          <p:cNvGrpSpPr/>
          <p:nvPr/>
        </p:nvGrpSpPr>
        <p:grpSpPr>
          <a:xfrm>
            <a:off x="387518" y="2138551"/>
            <a:ext cx="11123452" cy="4187170"/>
            <a:chOff x="387518" y="2138551"/>
            <a:chExt cx="11123452" cy="4187170"/>
          </a:xfrm>
        </p:grpSpPr>
        <p:pic>
          <p:nvPicPr>
            <p:cNvPr id="208" name="Imagen 207">
              <a:extLst>
                <a:ext uri="{FF2B5EF4-FFF2-40B4-BE49-F238E27FC236}">
                  <a16:creationId xmlns:a16="http://schemas.microsoft.com/office/drawing/2014/main" id="{DCE41FF3-D26F-46C0-AA30-00080D3B7C0F}"/>
                </a:ext>
              </a:extLst>
            </p:cNvPr>
            <p:cNvPicPr>
              <a:picLocks noChangeAspect="1"/>
            </p:cNvPicPr>
            <p:nvPr/>
          </p:nvPicPr>
          <p:blipFill rotWithShape="1">
            <a:blip r:embed="rId9"/>
            <a:srcRect l="874"/>
            <a:stretch/>
          </p:blipFill>
          <p:spPr>
            <a:xfrm>
              <a:off x="387518" y="3152537"/>
              <a:ext cx="2281248" cy="1332613"/>
            </a:xfrm>
            <a:prstGeom prst="rect">
              <a:avLst/>
            </a:prstGeom>
            <a:effectLst>
              <a:outerShdw blurRad="50800" dist="38100" dir="2700000" algn="tl" rotWithShape="0">
                <a:prstClr val="black">
                  <a:alpha val="40000"/>
                </a:prstClr>
              </a:outerShdw>
              <a:softEdge rad="63500"/>
            </a:effectLst>
          </p:spPr>
        </p:pic>
        <p:sp>
          <p:nvSpPr>
            <p:cNvPr id="209" name="Rectángulo: esquinas redondeadas 208">
              <a:extLst>
                <a:ext uri="{FF2B5EF4-FFF2-40B4-BE49-F238E27FC236}">
                  <a16:creationId xmlns:a16="http://schemas.microsoft.com/office/drawing/2014/main" id="{654027CB-4FF2-0F18-4861-3340729F49F2}"/>
                </a:ext>
              </a:extLst>
            </p:cNvPr>
            <p:cNvSpPr/>
            <p:nvPr/>
          </p:nvSpPr>
          <p:spPr>
            <a:xfrm>
              <a:off x="1665958" y="4822169"/>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sp>
          <p:nvSpPr>
            <p:cNvPr id="210" name="Rectángulo: esquinas redondeadas 209">
              <a:extLst>
                <a:ext uri="{FF2B5EF4-FFF2-40B4-BE49-F238E27FC236}">
                  <a16:creationId xmlns:a16="http://schemas.microsoft.com/office/drawing/2014/main" id="{164254F7-1420-F87C-AA2C-012160A2A68D}"/>
                </a:ext>
              </a:extLst>
            </p:cNvPr>
            <p:cNvSpPr/>
            <p:nvPr/>
          </p:nvSpPr>
          <p:spPr>
            <a:xfrm>
              <a:off x="1637625" y="2145905"/>
              <a:ext cx="1310051"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SMOOTHING</a:t>
              </a:r>
            </a:p>
          </p:txBody>
        </p:sp>
        <p:sp>
          <p:nvSpPr>
            <p:cNvPr id="211" name="Rectángulo: esquinas redondeadas 210">
              <a:extLst>
                <a:ext uri="{FF2B5EF4-FFF2-40B4-BE49-F238E27FC236}">
                  <a16:creationId xmlns:a16="http://schemas.microsoft.com/office/drawing/2014/main" id="{97A3D1D1-C09E-44E2-7A71-767D63A5661B}"/>
                </a:ext>
              </a:extLst>
            </p:cNvPr>
            <p:cNvSpPr/>
            <p:nvPr/>
          </p:nvSpPr>
          <p:spPr>
            <a:xfrm>
              <a:off x="3207058" y="2145905"/>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GRADIENT MAGNITUDE</a:t>
              </a:r>
            </a:p>
          </p:txBody>
        </p:sp>
        <p:sp>
          <p:nvSpPr>
            <p:cNvPr id="212" name="Rectángulo: esquinas redondeadas 211">
              <a:extLst>
                <a:ext uri="{FF2B5EF4-FFF2-40B4-BE49-F238E27FC236}">
                  <a16:creationId xmlns:a16="http://schemas.microsoft.com/office/drawing/2014/main" id="{70BF3DC6-2FBD-B147-0A45-DBBF7DE10888}"/>
                </a:ext>
              </a:extLst>
            </p:cNvPr>
            <p:cNvSpPr/>
            <p:nvPr/>
          </p:nvSpPr>
          <p:spPr>
            <a:xfrm>
              <a:off x="4745338" y="2144118"/>
              <a:ext cx="1085526"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SIGMOID</a:t>
              </a:r>
            </a:p>
          </p:txBody>
        </p:sp>
        <p:cxnSp>
          <p:nvCxnSpPr>
            <p:cNvPr id="213" name="Conector recto de flecha 212">
              <a:extLst>
                <a:ext uri="{FF2B5EF4-FFF2-40B4-BE49-F238E27FC236}">
                  <a16:creationId xmlns:a16="http://schemas.microsoft.com/office/drawing/2014/main" id="{092DD03D-B455-9525-AFBC-760D3A262DAD}"/>
                </a:ext>
              </a:extLst>
            </p:cNvPr>
            <p:cNvCxnSpPr>
              <a:cxnSpLocks/>
              <a:stCxn id="210" idx="3"/>
              <a:endCxn id="211" idx="1"/>
            </p:cNvCxnSpPr>
            <p:nvPr/>
          </p:nvCxnSpPr>
          <p:spPr>
            <a:xfrm>
              <a:off x="2947676" y="2438066"/>
              <a:ext cx="25938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14" name="Conector recto de flecha 213">
              <a:extLst>
                <a:ext uri="{FF2B5EF4-FFF2-40B4-BE49-F238E27FC236}">
                  <a16:creationId xmlns:a16="http://schemas.microsoft.com/office/drawing/2014/main" id="{C669F757-B9FA-6B62-6A43-65EB32D2E443}"/>
                </a:ext>
              </a:extLst>
            </p:cNvPr>
            <p:cNvCxnSpPr>
              <a:cxnSpLocks/>
              <a:stCxn id="211" idx="3"/>
              <a:endCxn id="212" idx="1"/>
            </p:cNvCxnSpPr>
            <p:nvPr/>
          </p:nvCxnSpPr>
          <p:spPr>
            <a:xfrm flipV="1">
              <a:off x="4485956" y="2436279"/>
              <a:ext cx="259382" cy="1787"/>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5" name="Rectángulo: esquinas redondeadas 214">
              <a:extLst>
                <a:ext uri="{FF2B5EF4-FFF2-40B4-BE49-F238E27FC236}">
                  <a16:creationId xmlns:a16="http://schemas.microsoft.com/office/drawing/2014/main" id="{BA7223F9-C6D1-3374-7773-98A9372210C4}"/>
                </a:ext>
              </a:extLst>
            </p:cNvPr>
            <p:cNvSpPr/>
            <p:nvPr/>
          </p:nvSpPr>
          <p:spPr>
            <a:xfrm>
              <a:off x="6090246" y="2138552"/>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FAST MARCHING</a:t>
              </a:r>
            </a:p>
          </p:txBody>
        </p:sp>
        <p:cxnSp>
          <p:nvCxnSpPr>
            <p:cNvPr id="216" name="Conector recto de flecha 215">
              <a:extLst>
                <a:ext uri="{FF2B5EF4-FFF2-40B4-BE49-F238E27FC236}">
                  <a16:creationId xmlns:a16="http://schemas.microsoft.com/office/drawing/2014/main" id="{2C3FDA47-8DC8-F862-08B0-636F26352F8D}"/>
                </a:ext>
              </a:extLst>
            </p:cNvPr>
            <p:cNvCxnSpPr>
              <a:cxnSpLocks/>
              <a:stCxn id="215" idx="3"/>
              <a:endCxn id="217" idx="1"/>
            </p:cNvCxnSpPr>
            <p:nvPr/>
          </p:nvCxnSpPr>
          <p:spPr>
            <a:xfrm flipV="1">
              <a:off x="7369144" y="2430712"/>
              <a:ext cx="264728" cy="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7" name="Rectángulo: esquinas redondeadas 216">
              <a:extLst>
                <a:ext uri="{FF2B5EF4-FFF2-40B4-BE49-F238E27FC236}">
                  <a16:creationId xmlns:a16="http://schemas.microsoft.com/office/drawing/2014/main" id="{A2244FDF-0C5E-C331-F102-1A7242566989}"/>
                </a:ext>
              </a:extLst>
            </p:cNvPr>
            <p:cNvSpPr/>
            <p:nvPr/>
          </p:nvSpPr>
          <p:spPr>
            <a:xfrm>
              <a:off x="7633872" y="2138551"/>
              <a:ext cx="955868"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MEDIAN FILTER</a:t>
              </a:r>
            </a:p>
          </p:txBody>
        </p:sp>
        <p:cxnSp>
          <p:nvCxnSpPr>
            <p:cNvPr id="218" name="Conector recto de flecha 217">
              <a:extLst>
                <a:ext uri="{FF2B5EF4-FFF2-40B4-BE49-F238E27FC236}">
                  <a16:creationId xmlns:a16="http://schemas.microsoft.com/office/drawing/2014/main" id="{32BB4A59-19CE-79E6-73BD-0FD1BCE0CC54}"/>
                </a:ext>
              </a:extLst>
            </p:cNvPr>
            <p:cNvCxnSpPr>
              <a:cxnSpLocks/>
              <a:stCxn id="212" idx="3"/>
              <a:endCxn id="215" idx="1"/>
            </p:cNvCxnSpPr>
            <p:nvPr/>
          </p:nvCxnSpPr>
          <p:spPr>
            <a:xfrm flipV="1">
              <a:off x="5830864" y="2430713"/>
              <a:ext cx="259382" cy="5566"/>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19" name="Conector: angular 218">
              <a:extLst>
                <a:ext uri="{FF2B5EF4-FFF2-40B4-BE49-F238E27FC236}">
                  <a16:creationId xmlns:a16="http://schemas.microsoft.com/office/drawing/2014/main" id="{B9EA02C7-33ED-BBB5-61D1-801CD901D607}"/>
                </a:ext>
              </a:extLst>
            </p:cNvPr>
            <p:cNvCxnSpPr>
              <a:cxnSpLocks/>
              <a:stCxn id="208" idx="0"/>
              <a:endCxn id="210" idx="1"/>
            </p:cNvCxnSpPr>
            <p:nvPr/>
          </p:nvCxnSpPr>
          <p:spPr>
            <a:xfrm rot="5400000" flipH="1" flipV="1">
              <a:off x="1225648" y="2740561"/>
              <a:ext cx="714471" cy="109483"/>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20" name="Conector: angular 219">
              <a:extLst>
                <a:ext uri="{FF2B5EF4-FFF2-40B4-BE49-F238E27FC236}">
                  <a16:creationId xmlns:a16="http://schemas.microsoft.com/office/drawing/2014/main" id="{02BC4147-9F43-40A7-7AA5-E03F750F56DC}"/>
                </a:ext>
              </a:extLst>
            </p:cNvPr>
            <p:cNvCxnSpPr>
              <a:cxnSpLocks/>
              <a:stCxn id="208" idx="2"/>
              <a:endCxn id="209" idx="1"/>
            </p:cNvCxnSpPr>
            <p:nvPr/>
          </p:nvCxnSpPr>
          <p:spPr>
            <a:xfrm rot="16200000" flipH="1">
              <a:off x="1282460" y="4730832"/>
              <a:ext cx="629180" cy="137816"/>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21" name="Rectángulo: esquinas redondeadas 220">
              <a:extLst>
                <a:ext uri="{FF2B5EF4-FFF2-40B4-BE49-F238E27FC236}">
                  <a16:creationId xmlns:a16="http://schemas.microsoft.com/office/drawing/2014/main" id="{B4343EEF-2448-7DD5-2E80-97E7251DE705}"/>
                </a:ext>
              </a:extLst>
            </p:cNvPr>
            <p:cNvSpPr/>
            <p:nvPr/>
          </p:nvSpPr>
          <p:spPr>
            <a:xfrm>
              <a:off x="1670959" y="5741400"/>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cxnSp>
          <p:nvCxnSpPr>
            <p:cNvPr id="222" name="Conector: angular 221">
              <a:extLst>
                <a:ext uri="{FF2B5EF4-FFF2-40B4-BE49-F238E27FC236}">
                  <a16:creationId xmlns:a16="http://schemas.microsoft.com/office/drawing/2014/main" id="{4F777E7D-73C6-7257-FA27-49755D64EC82}"/>
                </a:ext>
              </a:extLst>
            </p:cNvPr>
            <p:cNvCxnSpPr>
              <a:cxnSpLocks/>
              <a:stCxn id="208" idx="2"/>
              <a:endCxn id="221" idx="1"/>
            </p:cNvCxnSpPr>
            <p:nvPr/>
          </p:nvCxnSpPr>
          <p:spPr>
            <a:xfrm rot="16200000" flipH="1">
              <a:off x="825345" y="5187946"/>
              <a:ext cx="1548411" cy="14281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23" name="CuadroTexto 222">
              <a:extLst>
                <a:ext uri="{FF2B5EF4-FFF2-40B4-BE49-F238E27FC236}">
                  <a16:creationId xmlns:a16="http://schemas.microsoft.com/office/drawing/2014/main" id="{21BE5260-8881-9E97-65C5-459935832EDB}"/>
                </a:ext>
              </a:extLst>
            </p:cNvPr>
            <p:cNvSpPr txBox="1"/>
            <p:nvPr/>
          </p:nvSpPr>
          <p:spPr>
            <a:xfrm>
              <a:off x="3207057" y="3124918"/>
              <a:ext cx="2281249" cy="1169551"/>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LOWER THRESHOLD: 0.0</a:t>
              </a:r>
            </a:p>
            <a:p>
              <a:pPr marL="285750" indent="-285750" algn="just">
                <a:buFont typeface="Arial" panose="020B0604020202020204" pitchFamily="34" charset="0"/>
                <a:buChar char="•"/>
              </a:pPr>
              <a:r>
                <a:rPr lang="en-US" sz="1400" dirty="0"/>
                <a:t>UPPER THRESHOLD: 250</a:t>
              </a:r>
            </a:p>
            <a:p>
              <a:pPr marL="285750" indent="-285750" algn="just">
                <a:buFont typeface="Arial" panose="020B0604020202020204" pitchFamily="34" charset="0"/>
                <a:buChar char="•"/>
              </a:pPr>
              <a:r>
                <a:rPr lang="en-US" sz="1400" dirty="0"/>
                <a:t>OUTSIDE VALUE: 0</a:t>
              </a:r>
            </a:p>
            <a:p>
              <a:pPr marL="285750" indent="-285750" algn="just">
                <a:buFont typeface="Arial" panose="020B0604020202020204" pitchFamily="34" charset="0"/>
                <a:buChar char="•"/>
              </a:pPr>
              <a:r>
                <a:rPr lang="en-US" sz="1400" dirty="0"/>
                <a:t>INSIDE VALUE: 10000</a:t>
              </a:r>
            </a:p>
            <a:p>
              <a:pPr marL="285750" indent="-285750" algn="just">
                <a:buFont typeface="Arial" panose="020B0604020202020204" pitchFamily="34" charset="0"/>
                <a:buChar char="•"/>
              </a:pPr>
              <a:r>
                <a:rPr lang="en-US" sz="1400" dirty="0"/>
                <a:t>RADIO: 5</a:t>
              </a:r>
              <a:endParaRPr lang="es-CO" sz="1400" dirty="0"/>
            </a:p>
          </p:txBody>
        </p:sp>
        <p:sp>
          <p:nvSpPr>
            <p:cNvPr id="224" name="CuadroTexto 223">
              <a:extLst>
                <a:ext uri="{FF2B5EF4-FFF2-40B4-BE49-F238E27FC236}">
                  <a16:creationId xmlns:a16="http://schemas.microsoft.com/office/drawing/2014/main" id="{D4324FE3-6C91-F982-9A76-B458901D6AED}"/>
                </a:ext>
              </a:extLst>
            </p:cNvPr>
            <p:cNvSpPr txBox="1"/>
            <p:nvPr/>
          </p:nvSpPr>
          <p:spPr>
            <a:xfrm>
              <a:off x="3207058" y="4620510"/>
              <a:ext cx="2281249" cy="738664"/>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INVERTIR INTENSIDADES</a:t>
              </a:r>
            </a:p>
            <a:p>
              <a:pPr marL="285750" indent="-285750" algn="just">
                <a:buFont typeface="Arial" panose="020B0604020202020204" pitchFamily="34" charset="0"/>
                <a:buChar char="•"/>
              </a:pPr>
              <a:r>
                <a:rPr lang="en-US" sz="1400" dirty="0"/>
                <a:t>GENERAR MASCARA COMPLETA SIN ESPACIOS</a:t>
              </a:r>
              <a:endParaRPr lang="es-CO" sz="1400" dirty="0"/>
            </a:p>
          </p:txBody>
        </p:sp>
        <p:sp>
          <p:nvSpPr>
            <p:cNvPr id="225" name="Flecha: a la derecha 224">
              <a:extLst>
                <a:ext uri="{FF2B5EF4-FFF2-40B4-BE49-F238E27FC236}">
                  <a16:creationId xmlns:a16="http://schemas.microsoft.com/office/drawing/2014/main" id="{DC0C07E0-84F2-E1B1-92A6-773C1057D5E0}"/>
                </a:ext>
              </a:extLst>
            </p:cNvPr>
            <p:cNvSpPr/>
            <p:nvPr/>
          </p:nvSpPr>
          <p:spPr>
            <a:xfrm>
              <a:off x="8537760" y="4377975"/>
              <a:ext cx="345491" cy="2143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26" name="Picture 2" descr="Imagen que contiene pantalla, foto, monitor, televisión&#10;&#10;Descripción generada automáticamente">
              <a:extLst>
                <a:ext uri="{FF2B5EF4-FFF2-40B4-BE49-F238E27FC236}">
                  <a16:creationId xmlns:a16="http://schemas.microsoft.com/office/drawing/2014/main" id="{C5FB6543-00D2-5C64-5161-7D86194B452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900039" y="3119351"/>
              <a:ext cx="2632720" cy="2616368"/>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Imagen que contiene Interfaz de usuario gráfica&#10;&#10;Descripción generada automáticamente">
              <a:extLst>
                <a:ext uri="{FF2B5EF4-FFF2-40B4-BE49-F238E27FC236}">
                  <a16:creationId xmlns:a16="http://schemas.microsoft.com/office/drawing/2014/main" id="{984A059A-60D3-4AB5-B30E-535966371F0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883251" y="3124918"/>
              <a:ext cx="2627719" cy="26163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8" name="Grupo 227">
            <a:extLst>
              <a:ext uri="{FF2B5EF4-FFF2-40B4-BE49-F238E27FC236}">
                <a16:creationId xmlns:a16="http://schemas.microsoft.com/office/drawing/2014/main" id="{2032BDFD-941D-66FB-D4CE-B3882BCD9923}"/>
              </a:ext>
            </a:extLst>
          </p:cNvPr>
          <p:cNvGrpSpPr/>
          <p:nvPr/>
        </p:nvGrpSpPr>
        <p:grpSpPr>
          <a:xfrm>
            <a:off x="387518" y="2138551"/>
            <a:ext cx="11197169" cy="4187170"/>
            <a:chOff x="387518" y="2138551"/>
            <a:chExt cx="11197169" cy="4187170"/>
          </a:xfrm>
        </p:grpSpPr>
        <p:pic>
          <p:nvPicPr>
            <p:cNvPr id="229" name="Imagen 228">
              <a:extLst>
                <a:ext uri="{FF2B5EF4-FFF2-40B4-BE49-F238E27FC236}">
                  <a16:creationId xmlns:a16="http://schemas.microsoft.com/office/drawing/2014/main" id="{12AE5808-3506-12A5-14E7-5BF07ED6AEA4}"/>
                </a:ext>
              </a:extLst>
            </p:cNvPr>
            <p:cNvPicPr>
              <a:picLocks noChangeAspect="1"/>
            </p:cNvPicPr>
            <p:nvPr/>
          </p:nvPicPr>
          <p:blipFill rotWithShape="1">
            <a:blip r:embed="rId9"/>
            <a:srcRect l="874"/>
            <a:stretch/>
          </p:blipFill>
          <p:spPr>
            <a:xfrm>
              <a:off x="387518" y="3152537"/>
              <a:ext cx="2281248" cy="1332613"/>
            </a:xfrm>
            <a:prstGeom prst="rect">
              <a:avLst/>
            </a:prstGeom>
            <a:effectLst>
              <a:outerShdw blurRad="50800" dist="38100" dir="2700000" algn="tl" rotWithShape="0">
                <a:prstClr val="black">
                  <a:alpha val="40000"/>
                </a:prstClr>
              </a:outerShdw>
              <a:softEdge rad="63500"/>
            </a:effectLst>
          </p:spPr>
        </p:pic>
        <p:sp>
          <p:nvSpPr>
            <p:cNvPr id="230" name="Rectángulo: esquinas redondeadas 229">
              <a:extLst>
                <a:ext uri="{FF2B5EF4-FFF2-40B4-BE49-F238E27FC236}">
                  <a16:creationId xmlns:a16="http://schemas.microsoft.com/office/drawing/2014/main" id="{7D1D2DAC-615E-03B4-43D2-58275DD8A8BE}"/>
                </a:ext>
              </a:extLst>
            </p:cNvPr>
            <p:cNvSpPr/>
            <p:nvPr/>
          </p:nvSpPr>
          <p:spPr>
            <a:xfrm>
              <a:off x="1665958" y="4822169"/>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sp>
          <p:nvSpPr>
            <p:cNvPr id="231" name="Rectángulo: esquinas redondeadas 230">
              <a:extLst>
                <a:ext uri="{FF2B5EF4-FFF2-40B4-BE49-F238E27FC236}">
                  <a16:creationId xmlns:a16="http://schemas.microsoft.com/office/drawing/2014/main" id="{FE3D79F2-C452-8B59-0FDB-36F6C01FB432}"/>
                </a:ext>
              </a:extLst>
            </p:cNvPr>
            <p:cNvSpPr/>
            <p:nvPr/>
          </p:nvSpPr>
          <p:spPr>
            <a:xfrm>
              <a:off x="1637625" y="2145905"/>
              <a:ext cx="1310051"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SMOOTHING</a:t>
              </a:r>
            </a:p>
          </p:txBody>
        </p:sp>
        <p:sp>
          <p:nvSpPr>
            <p:cNvPr id="232" name="Rectángulo: esquinas redondeadas 231">
              <a:extLst>
                <a:ext uri="{FF2B5EF4-FFF2-40B4-BE49-F238E27FC236}">
                  <a16:creationId xmlns:a16="http://schemas.microsoft.com/office/drawing/2014/main" id="{C7722D7E-B37D-0D8E-B8E8-209715026EE8}"/>
                </a:ext>
              </a:extLst>
            </p:cNvPr>
            <p:cNvSpPr/>
            <p:nvPr/>
          </p:nvSpPr>
          <p:spPr>
            <a:xfrm>
              <a:off x="3207058" y="2145905"/>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GRADIENT MAGNITUDE</a:t>
              </a:r>
            </a:p>
          </p:txBody>
        </p:sp>
        <p:sp>
          <p:nvSpPr>
            <p:cNvPr id="233" name="Rectángulo: esquinas redondeadas 232">
              <a:extLst>
                <a:ext uri="{FF2B5EF4-FFF2-40B4-BE49-F238E27FC236}">
                  <a16:creationId xmlns:a16="http://schemas.microsoft.com/office/drawing/2014/main" id="{27988785-4606-17E8-4CC9-F10A1204AC01}"/>
                </a:ext>
              </a:extLst>
            </p:cNvPr>
            <p:cNvSpPr/>
            <p:nvPr/>
          </p:nvSpPr>
          <p:spPr>
            <a:xfrm>
              <a:off x="4745338" y="2144118"/>
              <a:ext cx="1085526"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SIGMOID</a:t>
              </a:r>
            </a:p>
          </p:txBody>
        </p:sp>
        <p:cxnSp>
          <p:nvCxnSpPr>
            <p:cNvPr id="234" name="Conector recto de flecha 233">
              <a:extLst>
                <a:ext uri="{FF2B5EF4-FFF2-40B4-BE49-F238E27FC236}">
                  <a16:creationId xmlns:a16="http://schemas.microsoft.com/office/drawing/2014/main" id="{C86B1FDD-A1B4-D6D7-1073-65E17EFBF632}"/>
                </a:ext>
              </a:extLst>
            </p:cNvPr>
            <p:cNvCxnSpPr>
              <a:cxnSpLocks/>
              <a:stCxn id="231" idx="3"/>
              <a:endCxn id="232" idx="1"/>
            </p:cNvCxnSpPr>
            <p:nvPr/>
          </p:nvCxnSpPr>
          <p:spPr>
            <a:xfrm>
              <a:off x="2947676" y="2438066"/>
              <a:ext cx="25938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35" name="Conector recto de flecha 234">
              <a:extLst>
                <a:ext uri="{FF2B5EF4-FFF2-40B4-BE49-F238E27FC236}">
                  <a16:creationId xmlns:a16="http://schemas.microsoft.com/office/drawing/2014/main" id="{08FFFFE3-1D0B-7938-3AE6-24B644BCB96F}"/>
                </a:ext>
              </a:extLst>
            </p:cNvPr>
            <p:cNvCxnSpPr>
              <a:cxnSpLocks/>
              <a:stCxn id="232" idx="3"/>
              <a:endCxn id="233" idx="1"/>
            </p:cNvCxnSpPr>
            <p:nvPr/>
          </p:nvCxnSpPr>
          <p:spPr>
            <a:xfrm flipV="1">
              <a:off x="4485956" y="2436279"/>
              <a:ext cx="259382" cy="1787"/>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36" name="Rectángulo: esquinas redondeadas 235">
              <a:extLst>
                <a:ext uri="{FF2B5EF4-FFF2-40B4-BE49-F238E27FC236}">
                  <a16:creationId xmlns:a16="http://schemas.microsoft.com/office/drawing/2014/main" id="{31E2EED9-38C4-3166-0C82-5D9218B8CABF}"/>
                </a:ext>
              </a:extLst>
            </p:cNvPr>
            <p:cNvSpPr/>
            <p:nvPr/>
          </p:nvSpPr>
          <p:spPr>
            <a:xfrm>
              <a:off x="6090246" y="2138552"/>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FAST MARCHING</a:t>
              </a:r>
            </a:p>
          </p:txBody>
        </p:sp>
        <p:cxnSp>
          <p:nvCxnSpPr>
            <p:cNvPr id="237" name="Conector recto de flecha 236">
              <a:extLst>
                <a:ext uri="{FF2B5EF4-FFF2-40B4-BE49-F238E27FC236}">
                  <a16:creationId xmlns:a16="http://schemas.microsoft.com/office/drawing/2014/main" id="{07813D26-BFE7-541B-6D72-889C90383625}"/>
                </a:ext>
              </a:extLst>
            </p:cNvPr>
            <p:cNvCxnSpPr>
              <a:cxnSpLocks/>
              <a:stCxn id="236" idx="3"/>
              <a:endCxn id="238" idx="1"/>
            </p:cNvCxnSpPr>
            <p:nvPr/>
          </p:nvCxnSpPr>
          <p:spPr>
            <a:xfrm flipV="1">
              <a:off x="7369144" y="2430712"/>
              <a:ext cx="264728" cy="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38" name="Rectángulo: esquinas redondeadas 237">
              <a:extLst>
                <a:ext uri="{FF2B5EF4-FFF2-40B4-BE49-F238E27FC236}">
                  <a16:creationId xmlns:a16="http://schemas.microsoft.com/office/drawing/2014/main" id="{87BF80CD-802D-8346-AD98-0C1028FDAB33}"/>
                </a:ext>
              </a:extLst>
            </p:cNvPr>
            <p:cNvSpPr/>
            <p:nvPr/>
          </p:nvSpPr>
          <p:spPr>
            <a:xfrm>
              <a:off x="7633872" y="2138551"/>
              <a:ext cx="95586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MEDIAN FILTER</a:t>
              </a:r>
            </a:p>
          </p:txBody>
        </p:sp>
        <p:cxnSp>
          <p:nvCxnSpPr>
            <p:cNvPr id="239" name="Conector recto de flecha 238">
              <a:extLst>
                <a:ext uri="{FF2B5EF4-FFF2-40B4-BE49-F238E27FC236}">
                  <a16:creationId xmlns:a16="http://schemas.microsoft.com/office/drawing/2014/main" id="{71672FA2-52D0-3524-0F75-359F1D27DC9B}"/>
                </a:ext>
              </a:extLst>
            </p:cNvPr>
            <p:cNvCxnSpPr>
              <a:cxnSpLocks/>
              <a:stCxn id="233" idx="3"/>
              <a:endCxn id="236" idx="1"/>
            </p:cNvCxnSpPr>
            <p:nvPr/>
          </p:nvCxnSpPr>
          <p:spPr>
            <a:xfrm flipV="1">
              <a:off x="5830864" y="2430713"/>
              <a:ext cx="259382" cy="5566"/>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40" name="Conector: angular 239">
              <a:extLst>
                <a:ext uri="{FF2B5EF4-FFF2-40B4-BE49-F238E27FC236}">
                  <a16:creationId xmlns:a16="http://schemas.microsoft.com/office/drawing/2014/main" id="{FAF72D24-62EF-0919-B45C-6C0BBF592807}"/>
                </a:ext>
              </a:extLst>
            </p:cNvPr>
            <p:cNvCxnSpPr>
              <a:cxnSpLocks/>
              <a:stCxn id="229" idx="0"/>
              <a:endCxn id="231" idx="1"/>
            </p:cNvCxnSpPr>
            <p:nvPr/>
          </p:nvCxnSpPr>
          <p:spPr>
            <a:xfrm rot="5400000" flipH="1" flipV="1">
              <a:off x="1225648" y="2740561"/>
              <a:ext cx="714471" cy="109483"/>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41" name="Conector: angular 240">
              <a:extLst>
                <a:ext uri="{FF2B5EF4-FFF2-40B4-BE49-F238E27FC236}">
                  <a16:creationId xmlns:a16="http://schemas.microsoft.com/office/drawing/2014/main" id="{7A029269-2A64-203C-49E9-55B8DA1C6A48}"/>
                </a:ext>
              </a:extLst>
            </p:cNvPr>
            <p:cNvCxnSpPr>
              <a:cxnSpLocks/>
              <a:stCxn id="229" idx="2"/>
              <a:endCxn id="230" idx="1"/>
            </p:cNvCxnSpPr>
            <p:nvPr/>
          </p:nvCxnSpPr>
          <p:spPr>
            <a:xfrm rot="16200000" flipH="1">
              <a:off x="1282460" y="4730832"/>
              <a:ext cx="629180" cy="137816"/>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42" name="Rectángulo: esquinas redondeadas 241">
              <a:extLst>
                <a:ext uri="{FF2B5EF4-FFF2-40B4-BE49-F238E27FC236}">
                  <a16:creationId xmlns:a16="http://schemas.microsoft.com/office/drawing/2014/main" id="{1F3AB356-556B-68CD-5EB7-818C88ACE892}"/>
                </a:ext>
              </a:extLst>
            </p:cNvPr>
            <p:cNvSpPr/>
            <p:nvPr/>
          </p:nvSpPr>
          <p:spPr>
            <a:xfrm>
              <a:off x="3022642" y="3667818"/>
              <a:ext cx="1519049"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SUBSTRACTOR</a:t>
              </a:r>
            </a:p>
          </p:txBody>
        </p:sp>
        <p:cxnSp>
          <p:nvCxnSpPr>
            <p:cNvPr id="243" name="Conector: angular 242">
              <a:extLst>
                <a:ext uri="{FF2B5EF4-FFF2-40B4-BE49-F238E27FC236}">
                  <a16:creationId xmlns:a16="http://schemas.microsoft.com/office/drawing/2014/main" id="{8D12F830-026D-E401-D8AB-0D11137EB80D}"/>
                </a:ext>
              </a:extLst>
            </p:cNvPr>
            <p:cNvCxnSpPr>
              <a:cxnSpLocks/>
              <a:stCxn id="238" idx="2"/>
              <a:endCxn id="242" idx="0"/>
            </p:cNvCxnSpPr>
            <p:nvPr/>
          </p:nvCxnSpPr>
          <p:spPr>
            <a:xfrm rot="5400000">
              <a:off x="5474514" y="1030526"/>
              <a:ext cx="944946" cy="4329639"/>
            </a:xfrm>
            <a:prstGeom prst="bentConnector3">
              <a:avLst>
                <a:gd name="adj1" fmla="val 50000"/>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44" name="Conector: angular 243">
              <a:extLst>
                <a:ext uri="{FF2B5EF4-FFF2-40B4-BE49-F238E27FC236}">
                  <a16:creationId xmlns:a16="http://schemas.microsoft.com/office/drawing/2014/main" id="{226E7285-556E-3F95-E24C-AED427AC5139}"/>
                </a:ext>
              </a:extLst>
            </p:cNvPr>
            <p:cNvCxnSpPr>
              <a:cxnSpLocks/>
              <a:stCxn id="230" idx="3"/>
              <a:endCxn id="242" idx="2"/>
            </p:cNvCxnSpPr>
            <p:nvPr/>
          </p:nvCxnSpPr>
          <p:spPr>
            <a:xfrm flipV="1">
              <a:off x="2944856" y="4252139"/>
              <a:ext cx="837311" cy="86219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45" name="Rectángulo: esquinas redondeadas 244">
              <a:extLst>
                <a:ext uri="{FF2B5EF4-FFF2-40B4-BE49-F238E27FC236}">
                  <a16:creationId xmlns:a16="http://schemas.microsoft.com/office/drawing/2014/main" id="{9AC1372B-490D-D18B-36D5-5F678D80D7E3}"/>
                </a:ext>
              </a:extLst>
            </p:cNvPr>
            <p:cNvSpPr/>
            <p:nvPr/>
          </p:nvSpPr>
          <p:spPr>
            <a:xfrm>
              <a:off x="4709742" y="3667815"/>
              <a:ext cx="1207853"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 </a:t>
              </a:r>
            </a:p>
            <a:p>
              <a:pPr algn="ctr"/>
              <a:r>
                <a:rPr lang="es-CO" sz="1400" b="1" dirty="0"/>
                <a:t>WINDOW</a:t>
              </a:r>
            </a:p>
          </p:txBody>
        </p:sp>
        <p:cxnSp>
          <p:nvCxnSpPr>
            <p:cNvPr id="246" name="Conector recto de flecha 245">
              <a:extLst>
                <a:ext uri="{FF2B5EF4-FFF2-40B4-BE49-F238E27FC236}">
                  <a16:creationId xmlns:a16="http://schemas.microsoft.com/office/drawing/2014/main" id="{B59F4BBC-C744-37B9-E219-75C31C7EBDC9}"/>
                </a:ext>
              </a:extLst>
            </p:cNvPr>
            <p:cNvCxnSpPr>
              <a:cxnSpLocks/>
              <a:stCxn id="242" idx="3"/>
              <a:endCxn id="245" idx="1"/>
            </p:cNvCxnSpPr>
            <p:nvPr/>
          </p:nvCxnSpPr>
          <p:spPr>
            <a:xfrm flipV="1">
              <a:off x="4541691" y="3959976"/>
              <a:ext cx="168051" cy="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47" name="Rectángulo: esquinas redondeadas 246">
              <a:extLst>
                <a:ext uri="{FF2B5EF4-FFF2-40B4-BE49-F238E27FC236}">
                  <a16:creationId xmlns:a16="http://schemas.microsoft.com/office/drawing/2014/main" id="{D1E82564-7A10-8F66-C5F8-79AE6BA9FFDF}"/>
                </a:ext>
              </a:extLst>
            </p:cNvPr>
            <p:cNvSpPr/>
            <p:nvPr/>
          </p:nvSpPr>
          <p:spPr>
            <a:xfrm>
              <a:off x="1670959" y="5741400"/>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cxnSp>
          <p:nvCxnSpPr>
            <p:cNvPr id="248" name="Conector: angular 247">
              <a:extLst>
                <a:ext uri="{FF2B5EF4-FFF2-40B4-BE49-F238E27FC236}">
                  <a16:creationId xmlns:a16="http://schemas.microsoft.com/office/drawing/2014/main" id="{A0A4658C-D8D2-2915-AFD7-F59DFF0DA556}"/>
                </a:ext>
              </a:extLst>
            </p:cNvPr>
            <p:cNvCxnSpPr>
              <a:cxnSpLocks/>
              <a:stCxn id="229" idx="2"/>
              <a:endCxn id="247" idx="1"/>
            </p:cNvCxnSpPr>
            <p:nvPr/>
          </p:nvCxnSpPr>
          <p:spPr>
            <a:xfrm rot="16200000" flipH="1">
              <a:off x="825345" y="5187946"/>
              <a:ext cx="1548411" cy="14281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49" name="CuadroTexto 248">
              <a:extLst>
                <a:ext uri="{FF2B5EF4-FFF2-40B4-BE49-F238E27FC236}">
                  <a16:creationId xmlns:a16="http://schemas.microsoft.com/office/drawing/2014/main" id="{F23FB09A-F80D-9DF1-FCE7-6098549F7FAF}"/>
                </a:ext>
              </a:extLst>
            </p:cNvPr>
            <p:cNvSpPr txBox="1"/>
            <p:nvPr/>
          </p:nvSpPr>
          <p:spPr>
            <a:xfrm>
              <a:off x="8871332" y="2360894"/>
              <a:ext cx="2681372" cy="738664"/>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RESTAR ORIGINAL – CEREBRO</a:t>
              </a:r>
            </a:p>
            <a:p>
              <a:pPr marL="285750" indent="-285750" algn="just">
                <a:buFont typeface="Arial" panose="020B0604020202020204" pitchFamily="34" charset="0"/>
                <a:buChar char="•"/>
              </a:pPr>
              <a:r>
                <a:rPr lang="en-US" sz="1400" dirty="0"/>
                <a:t>SE GENERA LA SEGEMTACI</a:t>
              </a:r>
              <a:r>
                <a:rPr lang="es-CO" sz="1400" dirty="0"/>
                <a:t>ÓN DEL CRANEO</a:t>
              </a:r>
            </a:p>
          </p:txBody>
        </p:sp>
        <p:pic>
          <p:nvPicPr>
            <p:cNvPr id="250" name="Picture 2" descr="Imagen que contiene Interfaz de usuario gráfica&#10;&#10;Descripción generada automáticamente">
              <a:extLst>
                <a:ext uri="{FF2B5EF4-FFF2-40B4-BE49-F238E27FC236}">
                  <a16:creationId xmlns:a16="http://schemas.microsoft.com/office/drawing/2014/main" id="{8FB66D3D-19F5-00A9-C0E2-D03F0E131E87}"/>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123939" y="4446476"/>
              <a:ext cx="1771950" cy="1768996"/>
            </a:xfrm>
            <a:prstGeom prst="rect">
              <a:avLst/>
            </a:prstGeom>
            <a:noFill/>
            <a:extLst>
              <a:ext uri="{909E8E84-426E-40DD-AFC4-6F175D3DCCD1}">
                <a14:hiddenFill xmlns:a14="http://schemas.microsoft.com/office/drawing/2010/main">
                  <a:solidFill>
                    <a:srgbClr val="FFFFFF"/>
                  </a:solidFill>
                </a14:hiddenFill>
              </a:ext>
            </a:extLst>
          </p:spPr>
        </p:pic>
        <p:pic>
          <p:nvPicPr>
            <p:cNvPr id="251" name="Imagen 250">
              <a:extLst>
                <a:ext uri="{FF2B5EF4-FFF2-40B4-BE49-F238E27FC236}">
                  <a16:creationId xmlns:a16="http://schemas.microsoft.com/office/drawing/2014/main" id="{AE0AA131-6888-5FB3-463B-0A364E18F7A1}"/>
                </a:ext>
              </a:extLst>
            </p:cNvPr>
            <p:cNvPicPr>
              <a:picLocks noChangeAspect="1"/>
            </p:cNvPicPr>
            <p:nvPr/>
          </p:nvPicPr>
          <p:blipFill>
            <a:blip r:embed="rId10"/>
            <a:stretch>
              <a:fillRect/>
            </a:stretch>
          </p:blipFill>
          <p:spPr>
            <a:xfrm>
              <a:off x="4218753" y="4446476"/>
              <a:ext cx="1771950" cy="1768996"/>
            </a:xfrm>
            <a:prstGeom prst="rect">
              <a:avLst/>
            </a:prstGeom>
          </p:spPr>
        </p:pic>
        <p:pic>
          <p:nvPicPr>
            <p:cNvPr id="252" name="Picture 2">
              <a:extLst>
                <a:ext uri="{FF2B5EF4-FFF2-40B4-BE49-F238E27FC236}">
                  <a16:creationId xmlns:a16="http://schemas.microsoft.com/office/drawing/2014/main" id="{D3F47AF2-98D5-F5FE-2E4E-E98EC4A8CCA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05082" y="3365988"/>
              <a:ext cx="3279605" cy="2872646"/>
            </a:xfrm>
            <a:prstGeom prst="rect">
              <a:avLst/>
            </a:prstGeom>
            <a:noFill/>
            <a:extLst>
              <a:ext uri="{909E8E84-426E-40DD-AFC4-6F175D3DCCD1}">
                <a14:hiddenFill xmlns:a14="http://schemas.microsoft.com/office/drawing/2010/main">
                  <a:solidFill>
                    <a:srgbClr val="FFFFFF"/>
                  </a:solidFill>
                </a14:hiddenFill>
              </a:ext>
            </a:extLst>
          </p:spPr>
        </p:pic>
        <p:sp>
          <p:nvSpPr>
            <p:cNvPr id="253" name="Flecha: a la derecha 252">
              <a:extLst>
                <a:ext uri="{FF2B5EF4-FFF2-40B4-BE49-F238E27FC236}">
                  <a16:creationId xmlns:a16="http://schemas.microsoft.com/office/drawing/2014/main" id="{F28467AA-F457-F419-DBE2-B5B05C061D31}"/>
                </a:ext>
              </a:extLst>
            </p:cNvPr>
            <p:cNvSpPr/>
            <p:nvPr/>
          </p:nvSpPr>
          <p:spPr>
            <a:xfrm>
              <a:off x="7927740" y="5007155"/>
              <a:ext cx="345491" cy="2143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54" name="Grupo 253">
            <a:extLst>
              <a:ext uri="{FF2B5EF4-FFF2-40B4-BE49-F238E27FC236}">
                <a16:creationId xmlns:a16="http://schemas.microsoft.com/office/drawing/2014/main" id="{E6AF5479-E629-9BF9-E002-2F122A696A85}"/>
              </a:ext>
            </a:extLst>
          </p:cNvPr>
          <p:cNvGrpSpPr/>
          <p:nvPr/>
        </p:nvGrpSpPr>
        <p:grpSpPr>
          <a:xfrm>
            <a:off x="387518" y="2138551"/>
            <a:ext cx="11253952" cy="4187170"/>
            <a:chOff x="387518" y="2138551"/>
            <a:chExt cx="11253952" cy="4187170"/>
          </a:xfrm>
        </p:grpSpPr>
        <p:pic>
          <p:nvPicPr>
            <p:cNvPr id="255" name="Imagen 254">
              <a:extLst>
                <a:ext uri="{FF2B5EF4-FFF2-40B4-BE49-F238E27FC236}">
                  <a16:creationId xmlns:a16="http://schemas.microsoft.com/office/drawing/2014/main" id="{DD6FD3CC-0BDE-2223-219E-F62733050832}"/>
                </a:ext>
              </a:extLst>
            </p:cNvPr>
            <p:cNvPicPr>
              <a:picLocks noChangeAspect="1"/>
            </p:cNvPicPr>
            <p:nvPr/>
          </p:nvPicPr>
          <p:blipFill rotWithShape="1">
            <a:blip r:embed="rId9"/>
            <a:srcRect l="874"/>
            <a:stretch/>
          </p:blipFill>
          <p:spPr>
            <a:xfrm>
              <a:off x="387518" y="3152537"/>
              <a:ext cx="2281248" cy="1332613"/>
            </a:xfrm>
            <a:prstGeom prst="rect">
              <a:avLst/>
            </a:prstGeom>
            <a:effectLst>
              <a:outerShdw blurRad="50800" dist="38100" dir="2700000" algn="tl" rotWithShape="0">
                <a:prstClr val="black">
                  <a:alpha val="40000"/>
                </a:prstClr>
              </a:outerShdw>
              <a:softEdge rad="63500"/>
            </a:effectLst>
          </p:spPr>
        </p:pic>
        <p:sp>
          <p:nvSpPr>
            <p:cNvPr id="256" name="Rectángulo: esquinas redondeadas 255">
              <a:extLst>
                <a:ext uri="{FF2B5EF4-FFF2-40B4-BE49-F238E27FC236}">
                  <a16:creationId xmlns:a16="http://schemas.microsoft.com/office/drawing/2014/main" id="{CF5207EC-C2FE-3784-FA68-71236A65EFED}"/>
                </a:ext>
              </a:extLst>
            </p:cNvPr>
            <p:cNvSpPr/>
            <p:nvPr/>
          </p:nvSpPr>
          <p:spPr>
            <a:xfrm>
              <a:off x="1665958" y="4822169"/>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sp>
          <p:nvSpPr>
            <p:cNvPr id="257" name="Rectángulo: esquinas redondeadas 256">
              <a:extLst>
                <a:ext uri="{FF2B5EF4-FFF2-40B4-BE49-F238E27FC236}">
                  <a16:creationId xmlns:a16="http://schemas.microsoft.com/office/drawing/2014/main" id="{2585A171-2184-3CB4-9FA9-4262F834231E}"/>
                </a:ext>
              </a:extLst>
            </p:cNvPr>
            <p:cNvSpPr/>
            <p:nvPr/>
          </p:nvSpPr>
          <p:spPr>
            <a:xfrm>
              <a:off x="1637625" y="2145905"/>
              <a:ext cx="1310051"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SMOOTHING</a:t>
              </a:r>
            </a:p>
          </p:txBody>
        </p:sp>
        <p:sp>
          <p:nvSpPr>
            <p:cNvPr id="258" name="Rectángulo: esquinas redondeadas 257">
              <a:extLst>
                <a:ext uri="{FF2B5EF4-FFF2-40B4-BE49-F238E27FC236}">
                  <a16:creationId xmlns:a16="http://schemas.microsoft.com/office/drawing/2014/main" id="{1B850B27-40F7-EECF-B7DD-5EF93F234CEB}"/>
                </a:ext>
              </a:extLst>
            </p:cNvPr>
            <p:cNvSpPr/>
            <p:nvPr/>
          </p:nvSpPr>
          <p:spPr>
            <a:xfrm>
              <a:off x="3207058" y="2145905"/>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GRADIENT MAGNITUDE</a:t>
              </a:r>
            </a:p>
          </p:txBody>
        </p:sp>
        <p:sp>
          <p:nvSpPr>
            <p:cNvPr id="259" name="Rectángulo: esquinas redondeadas 258">
              <a:extLst>
                <a:ext uri="{FF2B5EF4-FFF2-40B4-BE49-F238E27FC236}">
                  <a16:creationId xmlns:a16="http://schemas.microsoft.com/office/drawing/2014/main" id="{2C65D5BA-1115-E862-B847-43FEB10B37C3}"/>
                </a:ext>
              </a:extLst>
            </p:cNvPr>
            <p:cNvSpPr/>
            <p:nvPr/>
          </p:nvSpPr>
          <p:spPr>
            <a:xfrm>
              <a:off x="4745338" y="2144118"/>
              <a:ext cx="1085526"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SIGMOID</a:t>
              </a:r>
            </a:p>
          </p:txBody>
        </p:sp>
        <p:cxnSp>
          <p:nvCxnSpPr>
            <p:cNvPr id="260" name="Conector recto de flecha 259">
              <a:extLst>
                <a:ext uri="{FF2B5EF4-FFF2-40B4-BE49-F238E27FC236}">
                  <a16:creationId xmlns:a16="http://schemas.microsoft.com/office/drawing/2014/main" id="{E0670BB7-B915-4A5C-A59F-F7AC4D8E5086}"/>
                </a:ext>
              </a:extLst>
            </p:cNvPr>
            <p:cNvCxnSpPr>
              <a:cxnSpLocks/>
              <a:stCxn id="257" idx="3"/>
              <a:endCxn id="258" idx="1"/>
            </p:cNvCxnSpPr>
            <p:nvPr/>
          </p:nvCxnSpPr>
          <p:spPr>
            <a:xfrm>
              <a:off x="2947676" y="2438066"/>
              <a:ext cx="25938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61" name="Conector recto de flecha 260">
              <a:extLst>
                <a:ext uri="{FF2B5EF4-FFF2-40B4-BE49-F238E27FC236}">
                  <a16:creationId xmlns:a16="http://schemas.microsoft.com/office/drawing/2014/main" id="{E48EE31C-1046-D03D-1857-F263E44DE070}"/>
                </a:ext>
              </a:extLst>
            </p:cNvPr>
            <p:cNvCxnSpPr>
              <a:cxnSpLocks/>
              <a:stCxn id="258" idx="3"/>
              <a:endCxn id="259" idx="1"/>
            </p:cNvCxnSpPr>
            <p:nvPr/>
          </p:nvCxnSpPr>
          <p:spPr>
            <a:xfrm flipV="1">
              <a:off x="4485956" y="2436279"/>
              <a:ext cx="259382" cy="1787"/>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62" name="Rectángulo: esquinas redondeadas 261">
              <a:extLst>
                <a:ext uri="{FF2B5EF4-FFF2-40B4-BE49-F238E27FC236}">
                  <a16:creationId xmlns:a16="http://schemas.microsoft.com/office/drawing/2014/main" id="{11A25366-6A51-0F24-63F7-5342845F77F6}"/>
                </a:ext>
              </a:extLst>
            </p:cNvPr>
            <p:cNvSpPr/>
            <p:nvPr/>
          </p:nvSpPr>
          <p:spPr>
            <a:xfrm>
              <a:off x="6090246" y="2138552"/>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FAST MARCHING</a:t>
              </a:r>
            </a:p>
          </p:txBody>
        </p:sp>
        <p:cxnSp>
          <p:nvCxnSpPr>
            <p:cNvPr id="263" name="Conector recto de flecha 262">
              <a:extLst>
                <a:ext uri="{FF2B5EF4-FFF2-40B4-BE49-F238E27FC236}">
                  <a16:creationId xmlns:a16="http://schemas.microsoft.com/office/drawing/2014/main" id="{8A676617-F279-6AD9-072B-49FC615022A3}"/>
                </a:ext>
              </a:extLst>
            </p:cNvPr>
            <p:cNvCxnSpPr>
              <a:cxnSpLocks/>
              <a:stCxn id="262" idx="3"/>
              <a:endCxn id="264" idx="1"/>
            </p:cNvCxnSpPr>
            <p:nvPr/>
          </p:nvCxnSpPr>
          <p:spPr>
            <a:xfrm flipV="1">
              <a:off x="7369144" y="2430712"/>
              <a:ext cx="264728" cy="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64" name="Rectángulo: esquinas redondeadas 263">
              <a:extLst>
                <a:ext uri="{FF2B5EF4-FFF2-40B4-BE49-F238E27FC236}">
                  <a16:creationId xmlns:a16="http://schemas.microsoft.com/office/drawing/2014/main" id="{86D661F1-6A2C-6E75-1B32-FC64DA143F43}"/>
                </a:ext>
              </a:extLst>
            </p:cNvPr>
            <p:cNvSpPr/>
            <p:nvPr/>
          </p:nvSpPr>
          <p:spPr>
            <a:xfrm>
              <a:off x="7633872" y="2138551"/>
              <a:ext cx="95586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MEDIAN FILTER</a:t>
              </a:r>
            </a:p>
          </p:txBody>
        </p:sp>
        <p:cxnSp>
          <p:nvCxnSpPr>
            <p:cNvPr id="265" name="Conector recto de flecha 264">
              <a:extLst>
                <a:ext uri="{FF2B5EF4-FFF2-40B4-BE49-F238E27FC236}">
                  <a16:creationId xmlns:a16="http://schemas.microsoft.com/office/drawing/2014/main" id="{7B4420B7-D63B-6A59-3849-B320FBB2523A}"/>
                </a:ext>
              </a:extLst>
            </p:cNvPr>
            <p:cNvCxnSpPr>
              <a:cxnSpLocks/>
              <a:stCxn id="259" idx="3"/>
              <a:endCxn id="262" idx="1"/>
            </p:cNvCxnSpPr>
            <p:nvPr/>
          </p:nvCxnSpPr>
          <p:spPr>
            <a:xfrm flipV="1">
              <a:off x="5830864" y="2430713"/>
              <a:ext cx="259382" cy="5566"/>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66" name="Conector: angular 265">
              <a:extLst>
                <a:ext uri="{FF2B5EF4-FFF2-40B4-BE49-F238E27FC236}">
                  <a16:creationId xmlns:a16="http://schemas.microsoft.com/office/drawing/2014/main" id="{04B4C93C-43E9-0E6C-4E78-D86B2D008A71}"/>
                </a:ext>
              </a:extLst>
            </p:cNvPr>
            <p:cNvCxnSpPr>
              <a:cxnSpLocks/>
              <a:stCxn id="255" idx="0"/>
              <a:endCxn id="257" idx="1"/>
            </p:cNvCxnSpPr>
            <p:nvPr/>
          </p:nvCxnSpPr>
          <p:spPr>
            <a:xfrm rot="5400000" flipH="1" flipV="1">
              <a:off x="1225648" y="2740561"/>
              <a:ext cx="714471" cy="109483"/>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67" name="Conector: angular 266">
              <a:extLst>
                <a:ext uri="{FF2B5EF4-FFF2-40B4-BE49-F238E27FC236}">
                  <a16:creationId xmlns:a16="http://schemas.microsoft.com/office/drawing/2014/main" id="{67F50B8F-40BF-417A-C7EA-AAD24C36C2EB}"/>
                </a:ext>
              </a:extLst>
            </p:cNvPr>
            <p:cNvCxnSpPr>
              <a:cxnSpLocks/>
              <a:stCxn id="255" idx="2"/>
              <a:endCxn id="256" idx="1"/>
            </p:cNvCxnSpPr>
            <p:nvPr/>
          </p:nvCxnSpPr>
          <p:spPr>
            <a:xfrm rot="16200000" flipH="1">
              <a:off x="1282460" y="4730832"/>
              <a:ext cx="629180" cy="137816"/>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68" name="Rectángulo: esquinas redondeadas 267">
              <a:extLst>
                <a:ext uri="{FF2B5EF4-FFF2-40B4-BE49-F238E27FC236}">
                  <a16:creationId xmlns:a16="http://schemas.microsoft.com/office/drawing/2014/main" id="{0EB14FE9-7778-3D28-9125-767304743015}"/>
                </a:ext>
              </a:extLst>
            </p:cNvPr>
            <p:cNvSpPr/>
            <p:nvPr/>
          </p:nvSpPr>
          <p:spPr>
            <a:xfrm>
              <a:off x="3022642" y="3667818"/>
              <a:ext cx="1519049"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SUBSTRACTOR</a:t>
              </a:r>
            </a:p>
          </p:txBody>
        </p:sp>
        <p:cxnSp>
          <p:nvCxnSpPr>
            <p:cNvPr id="269" name="Conector: angular 268">
              <a:extLst>
                <a:ext uri="{FF2B5EF4-FFF2-40B4-BE49-F238E27FC236}">
                  <a16:creationId xmlns:a16="http://schemas.microsoft.com/office/drawing/2014/main" id="{2DFC6B6A-704E-8BC4-293D-AAA2F92714B3}"/>
                </a:ext>
              </a:extLst>
            </p:cNvPr>
            <p:cNvCxnSpPr>
              <a:cxnSpLocks/>
              <a:stCxn id="264" idx="2"/>
              <a:endCxn id="268" idx="0"/>
            </p:cNvCxnSpPr>
            <p:nvPr/>
          </p:nvCxnSpPr>
          <p:spPr>
            <a:xfrm rot="5400000">
              <a:off x="5474514" y="1030526"/>
              <a:ext cx="944946" cy="4329639"/>
            </a:xfrm>
            <a:prstGeom prst="bentConnector3">
              <a:avLst>
                <a:gd name="adj1" fmla="val 50000"/>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70" name="Conector: angular 269">
              <a:extLst>
                <a:ext uri="{FF2B5EF4-FFF2-40B4-BE49-F238E27FC236}">
                  <a16:creationId xmlns:a16="http://schemas.microsoft.com/office/drawing/2014/main" id="{B7C216BF-266E-F02A-4D2E-D56E8AFE27C6}"/>
                </a:ext>
              </a:extLst>
            </p:cNvPr>
            <p:cNvCxnSpPr>
              <a:cxnSpLocks/>
              <a:stCxn id="256" idx="3"/>
              <a:endCxn id="268" idx="2"/>
            </p:cNvCxnSpPr>
            <p:nvPr/>
          </p:nvCxnSpPr>
          <p:spPr>
            <a:xfrm flipV="1">
              <a:off x="2944856" y="4252139"/>
              <a:ext cx="837311" cy="86219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71" name="Rectángulo: esquinas redondeadas 270">
              <a:extLst>
                <a:ext uri="{FF2B5EF4-FFF2-40B4-BE49-F238E27FC236}">
                  <a16:creationId xmlns:a16="http://schemas.microsoft.com/office/drawing/2014/main" id="{3824E0B7-9583-BBBC-05A2-D08836F5F60B}"/>
                </a:ext>
              </a:extLst>
            </p:cNvPr>
            <p:cNvSpPr/>
            <p:nvPr/>
          </p:nvSpPr>
          <p:spPr>
            <a:xfrm>
              <a:off x="4709742" y="3667815"/>
              <a:ext cx="1207853"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 </a:t>
              </a:r>
            </a:p>
            <a:p>
              <a:pPr algn="ctr"/>
              <a:r>
                <a:rPr lang="es-CO" sz="1400" b="1" dirty="0"/>
                <a:t>WINDOW</a:t>
              </a:r>
            </a:p>
          </p:txBody>
        </p:sp>
        <p:cxnSp>
          <p:nvCxnSpPr>
            <p:cNvPr id="272" name="Conector recto de flecha 271">
              <a:extLst>
                <a:ext uri="{FF2B5EF4-FFF2-40B4-BE49-F238E27FC236}">
                  <a16:creationId xmlns:a16="http://schemas.microsoft.com/office/drawing/2014/main" id="{0B07658A-1F04-29B1-3224-E8E8AC679D4D}"/>
                </a:ext>
              </a:extLst>
            </p:cNvPr>
            <p:cNvCxnSpPr>
              <a:cxnSpLocks/>
              <a:stCxn id="268" idx="3"/>
              <a:endCxn id="271" idx="1"/>
            </p:cNvCxnSpPr>
            <p:nvPr/>
          </p:nvCxnSpPr>
          <p:spPr>
            <a:xfrm flipV="1">
              <a:off x="4541691" y="3959976"/>
              <a:ext cx="168051" cy="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73" name="Rectángulo: esquinas redondeadas 272">
              <a:extLst>
                <a:ext uri="{FF2B5EF4-FFF2-40B4-BE49-F238E27FC236}">
                  <a16:creationId xmlns:a16="http://schemas.microsoft.com/office/drawing/2014/main" id="{8F4E102C-3235-E2E4-0C39-F5333796551A}"/>
                </a:ext>
              </a:extLst>
            </p:cNvPr>
            <p:cNvSpPr/>
            <p:nvPr/>
          </p:nvSpPr>
          <p:spPr>
            <a:xfrm>
              <a:off x="1670959" y="5741400"/>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cxnSp>
          <p:nvCxnSpPr>
            <p:cNvPr id="274" name="Conector: angular 273">
              <a:extLst>
                <a:ext uri="{FF2B5EF4-FFF2-40B4-BE49-F238E27FC236}">
                  <a16:creationId xmlns:a16="http://schemas.microsoft.com/office/drawing/2014/main" id="{54DEF048-ABB3-CA27-7620-4D926C08D748}"/>
                </a:ext>
              </a:extLst>
            </p:cNvPr>
            <p:cNvCxnSpPr>
              <a:cxnSpLocks/>
              <a:stCxn id="255" idx="2"/>
              <a:endCxn id="273" idx="1"/>
            </p:cNvCxnSpPr>
            <p:nvPr/>
          </p:nvCxnSpPr>
          <p:spPr>
            <a:xfrm rot="16200000" flipH="1">
              <a:off x="825345" y="5187946"/>
              <a:ext cx="1548411" cy="14281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75" name="Rectángulo: esquinas redondeadas 274">
              <a:extLst>
                <a:ext uri="{FF2B5EF4-FFF2-40B4-BE49-F238E27FC236}">
                  <a16:creationId xmlns:a16="http://schemas.microsoft.com/office/drawing/2014/main" id="{5242343F-3010-AEE5-CEB0-C68AD21C8D5D}"/>
                </a:ext>
              </a:extLst>
            </p:cNvPr>
            <p:cNvSpPr/>
            <p:nvPr/>
          </p:nvSpPr>
          <p:spPr>
            <a:xfrm>
              <a:off x="6080115" y="3676264"/>
              <a:ext cx="1499437"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SUBSTRACTOR</a:t>
              </a:r>
            </a:p>
          </p:txBody>
        </p:sp>
        <p:cxnSp>
          <p:nvCxnSpPr>
            <p:cNvPr id="276" name="Conector recto de flecha 275">
              <a:extLst>
                <a:ext uri="{FF2B5EF4-FFF2-40B4-BE49-F238E27FC236}">
                  <a16:creationId xmlns:a16="http://schemas.microsoft.com/office/drawing/2014/main" id="{C1D57195-D049-4281-60AE-BD888F79902B}"/>
                </a:ext>
              </a:extLst>
            </p:cNvPr>
            <p:cNvCxnSpPr>
              <a:cxnSpLocks/>
              <a:stCxn id="271" idx="3"/>
              <a:endCxn id="275" idx="1"/>
            </p:cNvCxnSpPr>
            <p:nvPr/>
          </p:nvCxnSpPr>
          <p:spPr>
            <a:xfrm>
              <a:off x="5917595" y="3959976"/>
              <a:ext cx="162520" cy="84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77" name="Rectángulo: esquinas redondeadas 276">
              <a:extLst>
                <a:ext uri="{FF2B5EF4-FFF2-40B4-BE49-F238E27FC236}">
                  <a16:creationId xmlns:a16="http://schemas.microsoft.com/office/drawing/2014/main" id="{F3C341B1-1974-528E-DA0A-B7AC47FC7367}"/>
                </a:ext>
              </a:extLst>
            </p:cNvPr>
            <p:cNvSpPr/>
            <p:nvPr/>
          </p:nvSpPr>
          <p:spPr>
            <a:xfrm>
              <a:off x="7740509" y="3676263"/>
              <a:ext cx="859987"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CLAMP </a:t>
              </a:r>
            </a:p>
            <a:p>
              <a:pPr algn="ctr"/>
              <a:r>
                <a:rPr lang="es-CO" sz="1400" b="1" dirty="0"/>
                <a:t>FILTER</a:t>
              </a:r>
            </a:p>
          </p:txBody>
        </p:sp>
        <p:cxnSp>
          <p:nvCxnSpPr>
            <p:cNvPr id="278" name="Conector recto de flecha 277">
              <a:extLst>
                <a:ext uri="{FF2B5EF4-FFF2-40B4-BE49-F238E27FC236}">
                  <a16:creationId xmlns:a16="http://schemas.microsoft.com/office/drawing/2014/main" id="{989A9285-AF0A-96AD-AD0A-D12FF4C9AE72}"/>
                </a:ext>
              </a:extLst>
            </p:cNvPr>
            <p:cNvCxnSpPr>
              <a:cxnSpLocks/>
              <a:stCxn id="275" idx="3"/>
              <a:endCxn id="277" idx="1"/>
            </p:cNvCxnSpPr>
            <p:nvPr/>
          </p:nvCxnSpPr>
          <p:spPr>
            <a:xfrm flipV="1">
              <a:off x="7579552" y="3968424"/>
              <a:ext cx="160957" cy="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nvGrpSpPr>
            <p:cNvPr id="279" name="Grupo 278">
              <a:extLst>
                <a:ext uri="{FF2B5EF4-FFF2-40B4-BE49-F238E27FC236}">
                  <a16:creationId xmlns:a16="http://schemas.microsoft.com/office/drawing/2014/main" id="{E7E4B11D-DD66-AE7A-9C34-6584E82080F3}"/>
                </a:ext>
              </a:extLst>
            </p:cNvPr>
            <p:cNvGrpSpPr/>
            <p:nvPr/>
          </p:nvGrpSpPr>
          <p:grpSpPr>
            <a:xfrm>
              <a:off x="2949857" y="4260585"/>
              <a:ext cx="3879977" cy="1772976"/>
              <a:chOff x="2949857" y="4260585"/>
              <a:chExt cx="3879977" cy="1772976"/>
            </a:xfrm>
          </p:grpSpPr>
          <p:cxnSp>
            <p:nvCxnSpPr>
              <p:cNvPr id="286" name="Conector: angular 285">
                <a:extLst>
                  <a:ext uri="{FF2B5EF4-FFF2-40B4-BE49-F238E27FC236}">
                    <a16:creationId xmlns:a16="http://schemas.microsoft.com/office/drawing/2014/main" id="{70299BD4-4E21-9074-C958-EB4BD01CA67A}"/>
                  </a:ext>
                </a:extLst>
              </p:cNvPr>
              <p:cNvCxnSpPr>
                <a:cxnSpLocks/>
                <a:stCxn id="273" idx="3"/>
              </p:cNvCxnSpPr>
              <p:nvPr/>
            </p:nvCxnSpPr>
            <p:spPr>
              <a:xfrm flipV="1">
                <a:off x="2949857" y="4435333"/>
                <a:ext cx="2012904" cy="1598228"/>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287" name="Conector: angular 286">
                <a:extLst>
                  <a:ext uri="{FF2B5EF4-FFF2-40B4-BE49-F238E27FC236}">
                    <a16:creationId xmlns:a16="http://schemas.microsoft.com/office/drawing/2014/main" id="{1A7ECB30-2C71-250D-1AAA-6D17053B84CE}"/>
                  </a:ext>
                </a:extLst>
              </p:cNvPr>
              <p:cNvCxnSpPr>
                <a:cxnSpLocks/>
                <a:endCxn id="275" idx="2"/>
              </p:cNvCxnSpPr>
              <p:nvPr/>
            </p:nvCxnSpPr>
            <p:spPr>
              <a:xfrm flipV="1">
                <a:off x="4967762" y="4260585"/>
                <a:ext cx="1862072" cy="16629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280" name="Imagen 279">
              <a:extLst>
                <a:ext uri="{FF2B5EF4-FFF2-40B4-BE49-F238E27FC236}">
                  <a16:creationId xmlns:a16="http://schemas.microsoft.com/office/drawing/2014/main" id="{30BFEFFC-8D83-AC8C-AA66-9F9C7B44521B}"/>
                </a:ext>
              </a:extLst>
            </p:cNvPr>
            <p:cNvPicPr>
              <a:picLocks noChangeAspect="1"/>
            </p:cNvPicPr>
            <p:nvPr/>
          </p:nvPicPr>
          <p:blipFill>
            <a:blip r:embed="rId10"/>
            <a:stretch>
              <a:fillRect/>
            </a:stretch>
          </p:blipFill>
          <p:spPr>
            <a:xfrm>
              <a:off x="4131875" y="4577274"/>
              <a:ext cx="1691233" cy="1688414"/>
            </a:xfrm>
            <a:prstGeom prst="rect">
              <a:avLst/>
            </a:prstGeom>
            <a:effectLst>
              <a:outerShdw blurRad="50800" dist="38100" dir="2700000" algn="tl" rotWithShape="0">
                <a:prstClr val="black">
                  <a:alpha val="40000"/>
                </a:prstClr>
              </a:outerShdw>
              <a:softEdge rad="63500"/>
            </a:effectLst>
          </p:spPr>
        </p:pic>
        <p:pic>
          <p:nvPicPr>
            <p:cNvPr id="281" name="Picture 2">
              <a:extLst>
                <a:ext uri="{FF2B5EF4-FFF2-40B4-BE49-F238E27FC236}">
                  <a16:creationId xmlns:a16="http://schemas.microsoft.com/office/drawing/2014/main" id="{E37F4CB8-D87A-6ADA-4B4E-3C53453DF75E}"/>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931335" y="4583339"/>
              <a:ext cx="1691233" cy="1688413"/>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pic>
          <p:nvPicPr>
            <p:cNvPr id="282" name="Picture 2">
              <a:extLst>
                <a:ext uri="{FF2B5EF4-FFF2-40B4-BE49-F238E27FC236}">
                  <a16:creationId xmlns:a16="http://schemas.microsoft.com/office/drawing/2014/main" id="{D4676D72-A3F4-8427-8BDD-D6B093863D87}"/>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908747" y="4431204"/>
              <a:ext cx="1834288" cy="1834484"/>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pic>
          <p:nvPicPr>
            <p:cNvPr id="283" name="Picture 4" descr="Diagrama&#10;&#10;Descripción generada automáticamente">
              <a:extLst>
                <a:ext uri="{FF2B5EF4-FFF2-40B4-BE49-F238E27FC236}">
                  <a16:creationId xmlns:a16="http://schemas.microsoft.com/office/drawing/2014/main" id="{319B9761-8C96-1309-C719-48A50A9AC45A}"/>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9811312" y="4436215"/>
              <a:ext cx="1830158" cy="1831229"/>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sp>
          <p:nvSpPr>
            <p:cNvPr id="284" name="CuadroTexto 283">
              <a:extLst>
                <a:ext uri="{FF2B5EF4-FFF2-40B4-BE49-F238E27FC236}">
                  <a16:creationId xmlns:a16="http://schemas.microsoft.com/office/drawing/2014/main" id="{68305592-1045-509C-BF18-41C95C96D512}"/>
                </a:ext>
              </a:extLst>
            </p:cNvPr>
            <p:cNvSpPr txBox="1"/>
            <p:nvPr/>
          </p:nvSpPr>
          <p:spPr>
            <a:xfrm>
              <a:off x="8871332" y="2697823"/>
              <a:ext cx="2608857" cy="954107"/>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RESTAR ORIGINAL – CRANEO</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SE GENERA LA SEGEMTACI</a:t>
              </a:r>
              <a:r>
                <a:rPr lang="es-CO" sz="1400" dirty="0"/>
                <a:t>ÓN DEL CEREBRO</a:t>
              </a:r>
            </a:p>
          </p:txBody>
        </p:sp>
        <p:sp>
          <p:nvSpPr>
            <p:cNvPr id="285" name="Flecha: a la derecha 284">
              <a:extLst>
                <a:ext uri="{FF2B5EF4-FFF2-40B4-BE49-F238E27FC236}">
                  <a16:creationId xmlns:a16="http://schemas.microsoft.com/office/drawing/2014/main" id="{330AB84F-EF8B-2371-D307-920209F8DF78}"/>
                </a:ext>
              </a:extLst>
            </p:cNvPr>
            <p:cNvSpPr/>
            <p:nvPr/>
          </p:nvSpPr>
          <p:spPr>
            <a:xfrm>
              <a:off x="7615210" y="5221470"/>
              <a:ext cx="334003" cy="2186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88" name="Grupo 287">
            <a:extLst>
              <a:ext uri="{FF2B5EF4-FFF2-40B4-BE49-F238E27FC236}">
                <a16:creationId xmlns:a16="http://schemas.microsoft.com/office/drawing/2014/main" id="{984E27DD-A19F-7C46-26CA-619BA3D52075}"/>
              </a:ext>
            </a:extLst>
          </p:cNvPr>
          <p:cNvGrpSpPr/>
          <p:nvPr/>
        </p:nvGrpSpPr>
        <p:grpSpPr>
          <a:xfrm>
            <a:off x="387518" y="2138551"/>
            <a:ext cx="11649693" cy="4187170"/>
            <a:chOff x="387518" y="2138551"/>
            <a:chExt cx="11649693" cy="4187170"/>
          </a:xfrm>
        </p:grpSpPr>
        <p:cxnSp>
          <p:nvCxnSpPr>
            <p:cNvPr id="289" name="Conector recto de flecha 288">
              <a:extLst>
                <a:ext uri="{FF2B5EF4-FFF2-40B4-BE49-F238E27FC236}">
                  <a16:creationId xmlns:a16="http://schemas.microsoft.com/office/drawing/2014/main" id="{5570C5F5-B715-9AA5-BCD7-6181354AEE8A}"/>
                </a:ext>
              </a:extLst>
            </p:cNvPr>
            <p:cNvCxnSpPr>
              <a:cxnSpLocks/>
              <a:stCxn id="305" idx="3"/>
              <a:endCxn id="308" idx="1"/>
            </p:cNvCxnSpPr>
            <p:nvPr/>
          </p:nvCxnSpPr>
          <p:spPr>
            <a:xfrm flipV="1">
              <a:off x="4541691" y="3959976"/>
              <a:ext cx="168051" cy="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90" name="Conector: angular 289">
              <a:extLst>
                <a:ext uri="{FF2B5EF4-FFF2-40B4-BE49-F238E27FC236}">
                  <a16:creationId xmlns:a16="http://schemas.microsoft.com/office/drawing/2014/main" id="{FA8A2F6E-BA1B-6DAD-9BC0-FAB654F49B41}"/>
                </a:ext>
              </a:extLst>
            </p:cNvPr>
            <p:cNvCxnSpPr>
              <a:cxnSpLocks/>
            </p:cNvCxnSpPr>
            <p:nvPr/>
          </p:nvCxnSpPr>
          <p:spPr>
            <a:xfrm flipV="1">
              <a:off x="4923758" y="4262876"/>
              <a:ext cx="1862072" cy="16629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1" name="Grupo 290">
              <a:extLst>
                <a:ext uri="{FF2B5EF4-FFF2-40B4-BE49-F238E27FC236}">
                  <a16:creationId xmlns:a16="http://schemas.microsoft.com/office/drawing/2014/main" id="{26C1C34F-07C4-BE5D-896E-980B45F7F90B}"/>
                </a:ext>
              </a:extLst>
            </p:cNvPr>
            <p:cNvGrpSpPr/>
            <p:nvPr/>
          </p:nvGrpSpPr>
          <p:grpSpPr>
            <a:xfrm>
              <a:off x="387518" y="2138551"/>
              <a:ext cx="11649693" cy="4187170"/>
              <a:chOff x="387518" y="2138551"/>
              <a:chExt cx="11649693" cy="4187170"/>
            </a:xfrm>
          </p:grpSpPr>
          <p:pic>
            <p:nvPicPr>
              <p:cNvPr id="292" name="Imagen 291">
                <a:extLst>
                  <a:ext uri="{FF2B5EF4-FFF2-40B4-BE49-F238E27FC236}">
                    <a16:creationId xmlns:a16="http://schemas.microsoft.com/office/drawing/2014/main" id="{D9D31FAF-8897-96B2-95CB-4F2E12EAC952}"/>
                  </a:ext>
                </a:extLst>
              </p:cNvPr>
              <p:cNvPicPr>
                <a:picLocks noChangeAspect="1"/>
              </p:cNvPicPr>
              <p:nvPr/>
            </p:nvPicPr>
            <p:blipFill rotWithShape="1">
              <a:blip r:embed="rId9"/>
              <a:srcRect l="874"/>
              <a:stretch/>
            </p:blipFill>
            <p:spPr>
              <a:xfrm>
                <a:off x="387518" y="3152537"/>
                <a:ext cx="2281248" cy="1332613"/>
              </a:xfrm>
              <a:prstGeom prst="rect">
                <a:avLst/>
              </a:prstGeom>
              <a:effectLst>
                <a:outerShdw blurRad="50800" dist="38100" dir="2700000" algn="tl" rotWithShape="0">
                  <a:prstClr val="black">
                    <a:alpha val="40000"/>
                  </a:prstClr>
                </a:outerShdw>
                <a:softEdge rad="63500"/>
              </a:effectLst>
            </p:spPr>
          </p:pic>
          <p:sp>
            <p:nvSpPr>
              <p:cNvPr id="293" name="Rectángulo: esquinas redondeadas 292">
                <a:extLst>
                  <a:ext uri="{FF2B5EF4-FFF2-40B4-BE49-F238E27FC236}">
                    <a16:creationId xmlns:a16="http://schemas.microsoft.com/office/drawing/2014/main" id="{643DDB89-E405-CA60-A149-D2EF5AA0E7D0}"/>
                  </a:ext>
                </a:extLst>
              </p:cNvPr>
              <p:cNvSpPr/>
              <p:nvPr/>
            </p:nvSpPr>
            <p:spPr>
              <a:xfrm>
                <a:off x="1665958" y="4822169"/>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sp>
            <p:nvSpPr>
              <p:cNvPr id="294" name="Rectángulo: esquinas redondeadas 293">
                <a:extLst>
                  <a:ext uri="{FF2B5EF4-FFF2-40B4-BE49-F238E27FC236}">
                    <a16:creationId xmlns:a16="http://schemas.microsoft.com/office/drawing/2014/main" id="{BFD7D3E4-9461-A568-11BF-C46204F8456B}"/>
                  </a:ext>
                </a:extLst>
              </p:cNvPr>
              <p:cNvSpPr/>
              <p:nvPr/>
            </p:nvSpPr>
            <p:spPr>
              <a:xfrm>
                <a:off x="1637625" y="2145905"/>
                <a:ext cx="1310051"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SMOOTHING</a:t>
                </a:r>
              </a:p>
            </p:txBody>
          </p:sp>
          <p:sp>
            <p:nvSpPr>
              <p:cNvPr id="295" name="Rectángulo: esquinas redondeadas 294">
                <a:extLst>
                  <a:ext uri="{FF2B5EF4-FFF2-40B4-BE49-F238E27FC236}">
                    <a16:creationId xmlns:a16="http://schemas.microsoft.com/office/drawing/2014/main" id="{BE166977-DE09-FC86-063A-3CAA8F4022FE}"/>
                  </a:ext>
                </a:extLst>
              </p:cNvPr>
              <p:cNvSpPr/>
              <p:nvPr/>
            </p:nvSpPr>
            <p:spPr>
              <a:xfrm>
                <a:off x="3207058" y="2145905"/>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GRADIENT MAGNITUDE</a:t>
                </a:r>
              </a:p>
            </p:txBody>
          </p:sp>
          <p:sp>
            <p:nvSpPr>
              <p:cNvPr id="296" name="Rectángulo: esquinas redondeadas 295">
                <a:extLst>
                  <a:ext uri="{FF2B5EF4-FFF2-40B4-BE49-F238E27FC236}">
                    <a16:creationId xmlns:a16="http://schemas.microsoft.com/office/drawing/2014/main" id="{507B7499-7DE9-0B7A-22D1-55D379EB89AB}"/>
                  </a:ext>
                </a:extLst>
              </p:cNvPr>
              <p:cNvSpPr/>
              <p:nvPr/>
            </p:nvSpPr>
            <p:spPr>
              <a:xfrm>
                <a:off x="4745338" y="2144118"/>
                <a:ext cx="1085526"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SIGMOID</a:t>
                </a:r>
              </a:p>
            </p:txBody>
          </p:sp>
          <p:cxnSp>
            <p:nvCxnSpPr>
              <p:cNvPr id="297" name="Conector recto de flecha 296">
                <a:extLst>
                  <a:ext uri="{FF2B5EF4-FFF2-40B4-BE49-F238E27FC236}">
                    <a16:creationId xmlns:a16="http://schemas.microsoft.com/office/drawing/2014/main" id="{4F8C556F-1534-A16D-202A-1FFAE0ABE0AD}"/>
                  </a:ext>
                </a:extLst>
              </p:cNvPr>
              <p:cNvCxnSpPr>
                <a:cxnSpLocks/>
                <a:stCxn id="294" idx="3"/>
                <a:endCxn id="295" idx="1"/>
              </p:cNvCxnSpPr>
              <p:nvPr/>
            </p:nvCxnSpPr>
            <p:spPr>
              <a:xfrm>
                <a:off x="2947676" y="2438066"/>
                <a:ext cx="25938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98" name="Conector recto de flecha 297">
                <a:extLst>
                  <a:ext uri="{FF2B5EF4-FFF2-40B4-BE49-F238E27FC236}">
                    <a16:creationId xmlns:a16="http://schemas.microsoft.com/office/drawing/2014/main" id="{B5B322C8-C8C4-78E3-CC50-0C21C4704814}"/>
                  </a:ext>
                </a:extLst>
              </p:cNvPr>
              <p:cNvCxnSpPr>
                <a:cxnSpLocks/>
                <a:stCxn id="295" idx="3"/>
                <a:endCxn id="296" idx="1"/>
              </p:cNvCxnSpPr>
              <p:nvPr/>
            </p:nvCxnSpPr>
            <p:spPr>
              <a:xfrm flipV="1">
                <a:off x="4485956" y="2436279"/>
                <a:ext cx="259382" cy="1787"/>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99" name="Rectángulo: esquinas redondeadas 298">
                <a:extLst>
                  <a:ext uri="{FF2B5EF4-FFF2-40B4-BE49-F238E27FC236}">
                    <a16:creationId xmlns:a16="http://schemas.microsoft.com/office/drawing/2014/main" id="{10A4B3DA-5AA0-F75F-BC72-B6E46D18CEF8}"/>
                  </a:ext>
                </a:extLst>
              </p:cNvPr>
              <p:cNvSpPr/>
              <p:nvPr/>
            </p:nvSpPr>
            <p:spPr>
              <a:xfrm>
                <a:off x="6090246" y="2138552"/>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FAST MARCHING</a:t>
                </a:r>
              </a:p>
            </p:txBody>
          </p:sp>
          <p:cxnSp>
            <p:nvCxnSpPr>
              <p:cNvPr id="300" name="Conector recto de flecha 299">
                <a:extLst>
                  <a:ext uri="{FF2B5EF4-FFF2-40B4-BE49-F238E27FC236}">
                    <a16:creationId xmlns:a16="http://schemas.microsoft.com/office/drawing/2014/main" id="{6102820F-EAE0-51D1-C7A1-2D3642AFF569}"/>
                  </a:ext>
                </a:extLst>
              </p:cNvPr>
              <p:cNvCxnSpPr>
                <a:cxnSpLocks/>
                <a:stCxn id="299" idx="3"/>
                <a:endCxn id="301" idx="1"/>
              </p:cNvCxnSpPr>
              <p:nvPr/>
            </p:nvCxnSpPr>
            <p:spPr>
              <a:xfrm flipV="1">
                <a:off x="7369144" y="2430712"/>
                <a:ext cx="264728" cy="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01" name="Rectángulo: esquinas redondeadas 300">
                <a:extLst>
                  <a:ext uri="{FF2B5EF4-FFF2-40B4-BE49-F238E27FC236}">
                    <a16:creationId xmlns:a16="http://schemas.microsoft.com/office/drawing/2014/main" id="{BD49D5E2-89B3-F5F4-50E5-54C1559CF2CE}"/>
                  </a:ext>
                </a:extLst>
              </p:cNvPr>
              <p:cNvSpPr/>
              <p:nvPr/>
            </p:nvSpPr>
            <p:spPr>
              <a:xfrm>
                <a:off x="7633872" y="2138551"/>
                <a:ext cx="95586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MEDIAN FILTER</a:t>
                </a:r>
              </a:p>
            </p:txBody>
          </p:sp>
          <p:cxnSp>
            <p:nvCxnSpPr>
              <p:cNvPr id="302" name="Conector recto de flecha 301">
                <a:extLst>
                  <a:ext uri="{FF2B5EF4-FFF2-40B4-BE49-F238E27FC236}">
                    <a16:creationId xmlns:a16="http://schemas.microsoft.com/office/drawing/2014/main" id="{33AB394B-3C4D-F69B-890A-E5A4A1E9B318}"/>
                  </a:ext>
                </a:extLst>
              </p:cNvPr>
              <p:cNvCxnSpPr>
                <a:cxnSpLocks/>
                <a:stCxn id="296" idx="3"/>
                <a:endCxn id="299" idx="1"/>
              </p:cNvCxnSpPr>
              <p:nvPr/>
            </p:nvCxnSpPr>
            <p:spPr>
              <a:xfrm flipV="1">
                <a:off x="5830864" y="2430713"/>
                <a:ext cx="259382" cy="5566"/>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03" name="Conector: angular 302">
                <a:extLst>
                  <a:ext uri="{FF2B5EF4-FFF2-40B4-BE49-F238E27FC236}">
                    <a16:creationId xmlns:a16="http://schemas.microsoft.com/office/drawing/2014/main" id="{6DA41A39-78DB-78EE-D337-E918C49AA219}"/>
                  </a:ext>
                </a:extLst>
              </p:cNvPr>
              <p:cNvCxnSpPr>
                <a:cxnSpLocks/>
                <a:stCxn id="292" idx="0"/>
                <a:endCxn id="294" idx="1"/>
              </p:cNvCxnSpPr>
              <p:nvPr/>
            </p:nvCxnSpPr>
            <p:spPr>
              <a:xfrm rot="5400000" flipH="1" flipV="1">
                <a:off x="1225648" y="2740561"/>
                <a:ext cx="714471" cy="109483"/>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04" name="Conector: angular 303">
                <a:extLst>
                  <a:ext uri="{FF2B5EF4-FFF2-40B4-BE49-F238E27FC236}">
                    <a16:creationId xmlns:a16="http://schemas.microsoft.com/office/drawing/2014/main" id="{D8CDBEF8-AD3A-7EE1-6A07-14D622E64EBD}"/>
                  </a:ext>
                </a:extLst>
              </p:cNvPr>
              <p:cNvCxnSpPr>
                <a:cxnSpLocks/>
                <a:stCxn id="292" idx="2"/>
                <a:endCxn id="293" idx="1"/>
              </p:cNvCxnSpPr>
              <p:nvPr/>
            </p:nvCxnSpPr>
            <p:spPr>
              <a:xfrm rot="16200000" flipH="1">
                <a:off x="1282460" y="4730832"/>
                <a:ext cx="629180" cy="137816"/>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05" name="Rectángulo: esquinas redondeadas 304">
                <a:extLst>
                  <a:ext uri="{FF2B5EF4-FFF2-40B4-BE49-F238E27FC236}">
                    <a16:creationId xmlns:a16="http://schemas.microsoft.com/office/drawing/2014/main" id="{7A82EB46-C0D9-97EA-A25B-FD178B190B5D}"/>
                  </a:ext>
                </a:extLst>
              </p:cNvPr>
              <p:cNvSpPr/>
              <p:nvPr/>
            </p:nvSpPr>
            <p:spPr>
              <a:xfrm>
                <a:off x="3022642" y="3667818"/>
                <a:ext cx="1519049"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SUBSTRACTOR</a:t>
                </a:r>
              </a:p>
            </p:txBody>
          </p:sp>
          <p:cxnSp>
            <p:nvCxnSpPr>
              <p:cNvPr id="306" name="Conector: angular 305">
                <a:extLst>
                  <a:ext uri="{FF2B5EF4-FFF2-40B4-BE49-F238E27FC236}">
                    <a16:creationId xmlns:a16="http://schemas.microsoft.com/office/drawing/2014/main" id="{AC70CBA3-5A60-C52B-BDA1-95F802CAF283}"/>
                  </a:ext>
                </a:extLst>
              </p:cNvPr>
              <p:cNvCxnSpPr>
                <a:cxnSpLocks/>
                <a:stCxn id="301" idx="2"/>
                <a:endCxn id="305" idx="0"/>
              </p:cNvCxnSpPr>
              <p:nvPr/>
            </p:nvCxnSpPr>
            <p:spPr>
              <a:xfrm rot="5400000">
                <a:off x="5474514" y="1030526"/>
                <a:ext cx="944946" cy="4329639"/>
              </a:xfrm>
              <a:prstGeom prst="bentConnector3">
                <a:avLst>
                  <a:gd name="adj1" fmla="val 50000"/>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07" name="Conector: angular 306">
                <a:extLst>
                  <a:ext uri="{FF2B5EF4-FFF2-40B4-BE49-F238E27FC236}">
                    <a16:creationId xmlns:a16="http://schemas.microsoft.com/office/drawing/2014/main" id="{111AD984-B81D-19B8-7035-5CC3EBB68FCA}"/>
                  </a:ext>
                </a:extLst>
              </p:cNvPr>
              <p:cNvCxnSpPr>
                <a:cxnSpLocks/>
                <a:stCxn id="293" idx="3"/>
                <a:endCxn id="305" idx="2"/>
              </p:cNvCxnSpPr>
              <p:nvPr/>
            </p:nvCxnSpPr>
            <p:spPr>
              <a:xfrm flipV="1">
                <a:off x="2944856" y="4252139"/>
                <a:ext cx="837311" cy="862191"/>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08" name="Rectángulo: esquinas redondeadas 307">
                <a:extLst>
                  <a:ext uri="{FF2B5EF4-FFF2-40B4-BE49-F238E27FC236}">
                    <a16:creationId xmlns:a16="http://schemas.microsoft.com/office/drawing/2014/main" id="{D5C839E4-5CC2-A390-7800-515C5A8C8F2A}"/>
                  </a:ext>
                </a:extLst>
              </p:cNvPr>
              <p:cNvSpPr/>
              <p:nvPr/>
            </p:nvSpPr>
            <p:spPr>
              <a:xfrm>
                <a:off x="4709742" y="3667815"/>
                <a:ext cx="1207853"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 </a:t>
                </a:r>
              </a:p>
              <a:p>
                <a:pPr algn="ctr"/>
                <a:r>
                  <a:rPr lang="es-CO" sz="1400" b="1" dirty="0"/>
                  <a:t>WINDOW</a:t>
                </a:r>
              </a:p>
            </p:txBody>
          </p:sp>
          <p:sp>
            <p:nvSpPr>
              <p:cNvPr id="309" name="Rectángulo: esquinas redondeadas 308">
                <a:extLst>
                  <a:ext uri="{FF2B5EF4-FFF2-40B4-BE49-F238E27FC236}">
                    <a16:creationId xmlns:a16="http://schemas.microsoft.com/office/drawing/2014/main" id="{F497F976-2450-922E-1345-EE5F149F6A43}"/>
                  </a:ext>
                </a:extLst>
              </p:cNvPr>
              <p:cNvSpPr/>
              <p:nvPr/>
            </p:nvSpPr>
            <p:spPr>
              <a:xfrm>
                <a:off x="1670959" y="5741400"/>
                <a:ext cx="1278898"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INTENSITY</a:t>
                </a:r>
              </a:p>
              <a:p>
                <a:pPr algn="ctr"/>
                <a:r>
                  <a:rPr lang="es-CO" sz="1400" b="1" dirty="0"/>
                  <a:t>WINDOW</a:t>
                </a:r>
              </a:p>
            </p:txBody>
          </p:sp>
          <p:cxnSp>
            <p:nvCxnSpPr>
              <p:cNvPr id="310" name="Conector: angular 309">
                <a:extLst>
                  <a:ext uri="{FF2B5EF4-FFF2-40B4-BE49-F238E27FC236}">
                    <a16:creationId xmlns:a16="http://schemas.microsoft.com/office/drawing/2014/main" id="{FD65AF1D-8391-142A-001C-8B0A64DBEC7F}"/>
                  </a:ext>
                </a:extLst>
              </p:cNvPr>
              <p:cNvCxnSpPr>
                <a:cxnSpLocks/>
                <a:stCxn id="292" idx="2"/>
                <a:endCxn id="309" idx="1"/>
              </p:cNvCxnSpPr>
              <p:nvPr/>
            </p:nvCxnSpPr>
            <p:spPr>
              <a:xfrm rot="16200000" flipH="1">
                <a:off x="825345" y="5187946"/>
                <a:ext cx="1548411" cy="14281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11" name="Rectángulo: esquinas redondeadas 310">
                <a:extLst>
                  <a:ext uri="{FF2B5EF4-FFF2-40B4-BE49-F238E27FC236}">
                    <a16:creationId xmlns:a16="http://schemas.microsoft.com/office/drawing/2014/main" id="{D7091E50-3E68-17B4-92CB-4D6B8438D0E6}"/>
                  </a:ext>
                </a:extLst>
              </p:cNvPr>
              <p:cNvSpPr/>
              <p:nvPr/>
            </p:nvSpPr>
            <p:spPr>
              <a:xfrm>
                <a:off x="6080115" y="3676264"/>
                <a:ext cx="1499437"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SUBSTRACTOR</a:t>
                </a:r>
              </a:p>
            </p:txBody>
          </p:sp>
          <p:cxnSp>
            <p:nvCxnSpPr>
              <p:cNvPr id="312" name="Conector recto de flecha 311">
                <a:extLst>
                  <a:ext uri="{FF2B5EF4-FFF2-40B4-BE49-F238E27FC236}">
                    <a16:creationId xmlns:a16="http://schemas.microsoft.com/office/drawing/2014/main" id="{D266C1B3-C705-0760-0620-E02751A594A7}"/>
                  </a:ext>
                </a:extLst>
              </p:cNvPr>
              <p:cNvCxnSpPr>
                <a:cxnSpLocks/>
                <a:stCxn id="308" idx="3"/>
                <a:endCxn id="311" idx="1"/>
              </p:cNvCxnSpPr>
              <p:nvPr/>
            </p:nvCxnSpPr>
            <p:spPr>
              <a:xfrm>
                <a:off x="5917595" y="3959976"/>
                <a:ext cx="162520" cy="844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13" name="Rectángulo: esquinas redondeadas 312">
                <a:extLst>
                  <a:ext uri="{FF2B5EF4-FFF2-40B4-BE49-F238E27FC236}">
                    <a16:creationId xmlns:a16="http://schemas.microsoft.com/office/drawing/2014/main" id="{5AA61737-17E5-FB6F-3E36-737C9FBF82AE}"/>
                  </a:ext>
                </a:extLst>
              </p:cNvPr>
              <p:cNvSpPr/>
              <p:nvPr/>
            </p:nvSpPr>
            <p:spPr>
              <a:xfrm>
                <a:off x="7740509" y="3676263"/>
                <a:ext cx="859987" cy="584321"/>
              </a:xfrm>
              <a:prstGeom prst="roundRect">
                <a:avLst/>
              </a:prstGeom>
              <a:solidFill>
                <a:srgbClr val="2E5077"/>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CLAMP </a:t>
                </a:r>
              </a:p>
              <a:p>
                <a:pPr algn="ctr"/>
                <a:r>
                  <a:rPr lang="es-CO" sz="1400" b="1" dirty="0"/>
                  <a:t>FILTER</a:t>
                </a:r>
              </a:p>
            </p:txBody>
          </p:sp>
          <p:cxnSp>
            <p:nvCxnSpPr>
              <p:cNvPr id="314" name="Conector recto de flecha 313">
                <a:extLst>
                  <a:ext uri="{FF2B5EF4-FFF2-40B4-BE49-F238E27FC236}">
                    <a16:creationId xmlns:a16="http://schemas.microsoft.com/office/drawing/2014/main" id="{2F00F714-087D-A8E6-186B-DD0A5BC30FC5}"/>
                  </a:ext>
                </a:extLst>
              </p:cNvPr>
              <p:cNvCxnSpPr>
                <a:cxnSpLocks/>
                <a:stCxn id="311" idx="3"/>
                <a:endCxn id="313" idx="1"/>
              </p:cNvCxnSpPr>
              <p:nvPr/>
            </p:nvCxnSpPr>
            <p:spPr>
              <a:xfrm flipV="1">
                <a:off x="7579552" y="3968424"/>
                <a:ext cx="160957" cy="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15" name="Rectángulo: esquinas redondeadas 314">
                <a:extLst>
                  <a:ext uri="{FF2B5EF4-FFF2-40B4-BE49-F238E27FC236}">
                    <a16:creationId xmlns:a16="http://schemas.microsoft.com/office/drawing/2014/main" id="{D8C4875B-165C-6C01-5473-B71D75826CFD}"/>
                  </a:ext>
                </a:extLst>
              </p:cNvPr>
              <p:cNvSpPr/>
              <p:nvPr/>
            </p:nvSpPr>
            <p:spPr>
              <a:xfrm>
                <a:off x="8761453" y="3682625"/>
                <a:ext cx="1410269" cy="584321"/>
              </a:xfrm>
              <a:prstGeom prst="roundRect">
                <a:avLst/>
              </a:prstGeom>
              <a:solidFill>
                <a:srgbClr val="6285AF"/>
              </a:solidFill>
              <a:ln>
                <a:solidFill>
                  <a:srgbClr val="223F6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400" b="1" dirty="0"/>
                  <a:t>CONNECTED </a:t>
                </a:r>
              </a:p>
              <a:p>
                <a:pPr algn="ctr"/>
                <a:r>
                  <a:rPr lang="es-CO" sz="1400" b="1" dirty="0"/>
                  <a:t>THRESHOLD</a:t>
                </a:r>
              </a:p>
            </p:txBody>
          </p:sp>
          <p:cxnSp>
            <p:nvCxnSpPr>
              <p:cNvPr id="316" name="Conector recto de flecha 315">
                <a:extLst>
                  <a:ext uri="{FF2B5EF4-FFF2-40B4-BE49-F238E27FC236}">
                    <a16:creationId xmlns:a16="http://schemas.microsoft.com/office/drawing/2014/main" id="{203C68EB-93A8-87DA-966E-8C174DAE6D71}"/>
                  </a:ext>
                </a:extLst>
              </p:cNvPr>
              <p:cNvCxnSpPr>
                <a:cxnSpLocks/>
                <a:stCxn id="313" idx="3"/>
                <a:endCxn id="315" idx="1"/>
              </p:cNvCxnSpPr>
              <p:nvPr/>
            </p:nvCxnSpPr>
            <p:spPr>
              <a:xfrm>
                <a:off x="8600496" y="3968424"/>
                <a:ext cx="160957" cy="636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17" name="Conector: angular 316">
                <a:extLst>
                  <a:ext uri="{FF2B5EF4-FFF2-40B4-BE49-F238E27FC236}">
                    <a16:creationId xmlns:a16="http://schemas.microsoft.com/office/drawing/2014/main" id="{02A83FFB-6DAF-42BD-337E-2302CC31AF02}"/>
                  </a:ext>
                </a:extLst>
              </p:cNvPr>
              <p:cNvCxnSpPr>
                <a:cxnSpLocks/>
                <a:stCxn id="315" idx="3"/>
              </p:cNvCxnSpPr>
              <p:nvPr/>
            </p:nvCxnSpPr>
            <p:spPr>
              <a:xfrm>
                <a:off x="10171722" y="3974786"/>
                <a:ext cx="184961" cy="68863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8" name="Conector: angular 317">
                <a:extLst>
                  <a:ext uri="{FF2B5EF4-FFF2-40B4-BE49-F238E27FC236}">
                    <a16:creationId xmlns:a16="http://schemas.microsoft.com/office/drawing/2014/main" id="{9D97A5D3-E07E-CAE7-62A1-61BC26B60BC7}"/>
                  </a:ext>
                </a:extLst>
              </p:cNvPr>
              <p:cNvCxnSpPr>
                <a:cxnSpLocks/>
              </p:cNvCxnSpPr>
              <p:nvPr/>
            </p:nvCxnSpPr>
            <p:spPr>
              <a:xfrm flipV="1">
                <a:off x="2949857" y="4425604"/>
                <a:ext cx="2012904" cy="1598228"/>
              </a:xfrm>
              <a:prstGeom prst="bentConnector3">
                <a:avLst/>
              </a:prstGeom>
              <a:ln w="28575"/>
            </p:spPr>
            <p:style>
              <a:lnRef idx="1">
                <a:schemeClr val="accent1"/>
              </a:lnRef>
              <a:fillRef idx="0">
                <a:schemeClr val="accent1"/>
              </a:fillRef>
              <a:effectRef idx="0">
                <a:schemeClr val="accent1"/>
              </a:effectRef>
              <a:fontRef idx="minor">
                <a:schemeClr val="tx1"/>
              </a:fontRef>
            </p:style>
          </p:cxnSp>
          <p:pic>
            <p:nvPicPr>
              <p:cNvPr id="319" name="Picture 2">
                <a:extLst>
                  <a:ext uri="{FF2B5EF4-FFF2-40B4-BE49-F238E27FC236}">
                    <a16:creationId xmlns:a16="http://schemas.microsoft.com/office/drawing/2014/main" id="{F79300EC-CB57-440C-2371-01FAE7BA9412}"/>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908017" y="4389848"/>
                <a:ext cx="2156361" cy="1894931"/>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pic>
            <p:nvPicPr>
              <p:cNvPr id="320" name="Picture 2" descr="Diagrama&#10;&#10;Descripción generada automáticamente">
                <a:extLst>
                  <a:ext uri="{FF2B5EF4-FFF2-40B4-BE49-F238E27FC236}">
                    <a16:creationId xmlns:a16="http://schemas.microsoft.com/office/drawing/2014/main" id="{E4AEB330-A310-602F-F450-FD8FF37CBA26}"/>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279876" y="4387153"/>
                <a:ext cx="2161362" cy="1892365"/>
              </a:xfrm>
              <a:prstGeom prst="rect">
                <a:avLst/>
              </a:prstGeom>
              <a:noFill/>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rgbClr val="FFFFFF"/>
                    </a:solidFill>
                  </a14:hiddenFill>
                </a:ext>
              </a:extLst>
            </p:spPr>
          </p:pic>
          <p:sp>
            <p:nvSpPr>
              <p:cNvPr id="321" name="Flecha: a la derecha 320">
                <a:extLst>
                  <a:ext uri="{FF2B5EF4-FFF2-40B4-BE49-F238E27FC236}">
                    <a16:creationId xmlns:a16="http://schemas.microsoft.com/office/drawing/2014/main" id="{0DBD27F0-6272-8D48-1D36-AF1B3B23DE5D}"/>
                  </a:ext>
                </a:extLst>
              </p:cNvPr>
              <p:cNvSpPr/>
              <p:nvPr/>
            </p:nvSpPr>
            <p:spPr>
              <a:xfrm>
                <a:off x="9097362" y="5259354"/>
                <a:ext cx="178405" cy="1197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2" name="CuadroTexto 321">
                <a:extLst>
                  <a:ext uri="{FF2B5EF4-FFF2-40B4-BE49-F238E27FC236}">
                    <a16:creationId xmlns:a16="http://schemas.microsoft.com/office/drawing/2014/main" id="{6B36A636-C774-CE08-EB11-3F7AD4D53C8F}"/>
                  </a:ext>
                </a:extLst>
              </p:cNvPr>
              <p:cNvSpPr txBox="1"/>
              <p:nvPr/>
            </p:nvSpPr>
            <p:spPr>
              <a:xfrm>
                <a:off x="8944784" y="2175929"/>
                <a:ext cx="3092427" cy="1600438"/>
              </a:xfrm>
              <a:prstGeom prst="rect">
                <a:avLst/>
              </a:prstGeom>
              <a:noFill/>
            </p:spPr>
            <p:txBody>
              <a:bodyPr wrap="square" rtlCol="0">
                <a:spAutoFit/>
              </a:bodyPr>
              <a:lstStyle/>
              <a:p>
                <a:pPr marL="285750" indent="-285750">
                  <a:buFont typeface="Arial" panose="020B0604020202020204" pitchFamily="34" charset="0"/>
                  <a:buChar char="•"/>
                </a:pPr>
                <a:r>
                  <a:rPr lang="es-CO" sz="1400" dirty="0"/>
                  <a:t>LOWER: 4800</a:t>
                </a:r>
              </a:p>
              <a:p>
                <a:pPr marL="285750" indent="-285750">
                  <a:buFont typeface="Arial" panose="020B0604020202020204" pitchFamily="34" charset="0"/>
                  <a:buChar char="•"/>
                </a:pPr>
                <a:r>
                  <a:rPr lang="es-CO" sz="1400" dirty="0"/>
                  <a:t>UPPER: 10000</a:t>
                </a:r>
              </a:p>
              <a:p>
                <a:pPr marL="285750" indent="-285750">
                  <a:buFont typeface="Arial" panose="020B0604020202020204" pitchFamily="34" charset="0"/>
                  <a:buChar char="•"/>
                </a:pPr>
                <a:r>
                  <a:rPr lang="es-CO" sz="1400" dirty="0"/>
                  <a:t>REPLACE VALUE: 255</a:t>
                </a:r>
              </a:p>
              <a:p>
                <a:pPr marL="285750" indent="-285750">
                  <a:buFont typeface="Arial" panose="020B0604020202020204" pitchFamily="34" charset="0"/>
                  <a:buChar char="•"/>
                </a:pPr>
                <a:r>
                  <a:rPr lang="es-CO" sz="1400" dirty="0"/>
                  <a:t>SEMILLAS: 1 A 3</a:t>
                </a:r>
              </a:p>
              <a:p>
                <a:pPr marL="285750" indent="-285750">
                  <a:buFont typeface="Arial" panose="020B0604020202020204" pitchFamily="34" charset="0"/>
                  <a:buChar char="•"/>
                </a:pPr>
                <a:endParaRPr lang="es-CO" sz="1400" dirty="0"/>
              </a:p>
              <a:p>
                <a:pPr marL="285750" indent="-285750">
                  <a:buFont typeface="Arial" panose="020B0604020202020204" pitchFamily="34" charset="0"/>
                  <a:buChar char="•"/>
                </a:pPr>
                <a:r>
                  <a:rPr lang="es-CO" sz="1400" dirty="0"/>
                  <a:t>SEGMENTACIÓN DE LOS VASOS</a:t>
                </a:r>
              </a:p>
              <a:p>
                <a:pPr marL="285750" indent="-285750">
                  <a:buFont typeface="Arial" panose="020B0604020202020204" pitchFamily="34" charset="0"/>
                  <a:buChar char="•"/>
                </a:pPr>
                <a:endParaRPr lang="es-CO" sz="1400" dirty="0"/>
              </a:p>
            </p:txBody>
          </p:sp>
        </p:grpSp>
      </p:grpSp>
      <p:grpSp>
        <p:nvGrpSpPr>
          <p:cNvPr id="358" name="Grupo 357">
            <a:extLst>
              <a:ext uri="{FF2B5EF4-FFF2-40B4-BE49-F238E27FC236}">
                <a16:creationId xmlns:a16="http://schemas.microsoft.com/office/drawing/2014/main" id="{F7839C09-4D3E-31FF-4355-A2AC01BE0F39}"/>
              </a:ext>
            </a:extLst>
          </p:cNvPr>
          <p:cNvGrpSpPr/>
          <p:nvPr/>
        </p:nvGrpSpPr>
        <p:grpSpPr>
          <a:xfrm>
            <a:off x="593184" y="2697609"/>
            <a:ext cx="11005632" cy="3123044"/>
            <a:chOff x="593184" y="2697609"/>
            <a:chExt cx="11005632" cy="3123044"/>
          </a:xfrm>
        </p:grpSpPr>
        <p:pic>
          <p:nvPicPr>
            <p:cNvPr id="359" name="Picture 6">
              <a:extLst>
                <a:ext uri="{FF2B5EF4-FFF2-40B4-BE49-F238E27FC236}">
                  <a16:creationId xmlns:a16="http://schemas.microsoft.com/office/drawing/2014/main" id="{3ECCC226-BA8C-0D36-95D3-ABBE0C48A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3184" y="2697609"/>
              <a:ext cx="3183024" cy="3120137"/>
            </a:xfrm>
            <a:prstGeom prst="rect">
              <a:avLst/>
            </a:prstGeom>
            <a:noFill/>
            <a:effectLst>
              <a:outerShdw blurRad="50800" dist="38100" dir="2700000" algn="tl" rotWithShape="0">
                <a:prstClr val="black">
                  <a:alpha val="40000"/>
                </a:prstClr>
              </a:outerShdw>
              <a:reflection blurRad="6350" stA="52000" endA="300" endPos="14000" dir="5400000" sy="-100000" algn="bl" rotWithShape="0"/>
              <a:softEdge rad="63500"/>
            </a:effectLst>
            <a:extLst>
              <a:ext uri="{909E8E84-426E-40DD-AFC4-6F175D3DCCD1}">
                <a14:hiddenFill xmlns:a14="http://schemas.microsoft.com/office/drawing/2010/main">
                  <a:solidFill>
                    <a:srgbClr val="FFFFFF"/>
                  </a:solidFill>
                </a14:hiddenFill>
              </a:ext>
            </a:extLst>
          </p:spPr>
        </p:pic>
        <p:pic>
          <p:nvPicPr>
            <p:cNvPr id="360" name="Picture 2" descr="Diagrama&#10;&#10;Descripción generada automáticamente">
              <a:extLst>
                <a:ext uri="{FF2B5EF4-FFF2-40B4-BE49-F238E27FC236}">
                  <a16:creationId xmlns:a16="http://schemas.microsoft.com/office/drawing/2014/main" id="{46E18945-82BA-7014-FA96-510438E616F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72760" y="2700516"/>
              <a:ext cx="3183024" cy="3120137"/>
            </a:xfrm>
            <a:prstGeom prst="rect">
              <a:avLst/>
            </a:prstGeom>
            <a:noFill/>
            <a:effectLst>
              <a:outerShdw blurRad="50800" dist="38100" dir="2700000" algn="tl" rotWithShape="0">
                <a:prstClr val="black">
                  <a:alpha val="40000"/>
                </a:prstClr>
              </a:outerShdw>
              <a:reflection blurRad="6350" stA="52000" endA="300" endPos="14000" dir="5400000" sy="-100000" algn="bl" rotWithShape="0"/>
              <a:softEdge rad="63500"/>
            </a:effectLst>
            <a:extLst>
              <a:ext uri="{909E8E84-426E-40DD-AFC4-6F175D3DCCD1}">
                <a14:hiddenFill xmlns:a14="http://schemas.microsoft.com/office/drawing/2010/main">
                  <a:solidFill>
                    <a:srgbClr val="FFFFFF"/>
                  </a:solidFill>
                </a14:hiddenFill>
              </a:ext>
            </a:extLst>
          </p:spPr>
        </p:pic>
        <p:pic>
          <p:nvPicPr>
            <p:cNvPr id="361" name="Vídeo 7">
              <a:hlinkClick r:id="" action="ppaction://media"/>
              <a:extLst>
                <a:ext uri="{FF2B5EF4-FFF2-40B4-BE49-F238E27FC236}">
                  <a16:creationId xmlns:a16="http://schemas.microsoft.com/office/drawing/2014/main" id="{DC902FA6-3702-295F-9F2D-9CB5471BE14A}"/>
                </a:ext>
              </a:extLst>
            </p:cNvPr>
            <p:cNvPicPr>
              <a:picLocks noChangeAspect="1"/>
            </p:cNvPicPr>
            <p:nvPr>
              <a:videoFile r:link="rId2"/>
              <p:extLst>
                <p:ext uri="{DAA4B4D4-6D71-4841-9C94-3DE7FCFB9230}">
                  <p14:media xmlns:p14="http://schemas.microsoft.com/office/powerpoint/2010/main" r:embed="rId1"/>
                </p:ext>
              </p:extLst>
            </p:nvPr>
          </p:nvPicPr>
          <p:blipFill>
            <a:blip r:embed="rId29"/>
            <a:stretch>
              <a:fillRect/>
            </a:stretch>
          </p:blipFill>
          <p:spPr>
            <a:xfrm>
              <a:off x="7552336" y="2697609"/>
              <a:ext cx="4046480" cy="3120137"/>
            </a:xfrm>
            <a:prstGeom prst="rect">
              <a:avLst/>
            </a:prstGeom>
            <a:effectLst>
              <a:outerShdw blurRad="50800" dist="38100" dir="2700000" algn="tl" rotWithShape="0">
                <a:prstClr val="black">
                  <a:alpha val="40000"/>
                </a:prstClr>
              </a:outerShdw>
              <a:reflection blurRad="6350" stA="52000" endA="300" endPos="14000" dir="5400000" sy="-100000" algn="bl" rotWithShape="0"/>
              <a:softEdge rad="63500"/>
            </a:effectLst>
          </p:spPr>
        </p:pic>
        <p:sp>
          <p:nvSpPr>
            <p:cNvPr id="362" name="Flecha: a la derecha 361">
              <a:extLst>
                <a:ext uri="{FF2B5EF4-FFF2-40B4-BE49-F238E27FC236}">
                  <a16:creationId xmlns:a16="http://schemas.microsoft.com/office/drawing/2014/main" id="{4CDC2B4E-620A-DC29-DAA4-D3479EDC2C7F}"/>
                </a:ext>
              </a:extLst>
            </p:cNvPr>
            <p:cNvSpPr/>
            <p:nvPr/>
          </p:nvSpPr>
          <p:spPr>
            <a:xfrm>
              <a:off x="7294586" y="4215139"/>
              <a:ext cx="225283" cy="1753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3" name="Flecha: a la derecha 362">
              <a:extLst>
                <a:ext uri="{FF2B5EF4-FFF2-40B4-BE49-F238E27FC236}">
                  <a16:creationId xmlns:a16="http://schemas.microsoft.com/office/drawing/2014/main" id="{2E1A4FC8-B43B-3D9F-82B4-00FB6FE2EA48}"/>
                </a:ext>
              </a:extLst>
            </p:cNvPr>
            <p:cNvSpPr/>
            <p:nvPr/>
          </p:nvSpPr>
          <p:spPr>
            <a:xfrm>
              <a:off x="3815010" y="4200703"/>
              <a:ext cx="225283" cy="1753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925711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 0.76713 " pathEditMode="relative" rAng="0" ptsTypes="AA">
                                      <p:cBhvr>
                                        <p:cTn id="6" dur="1000" fill="hold"/>
                                        <p:tgtEl>
                                          <p:spTgt spid="128"/>
                                        </p:tgtEl>
                                        <p:attrNameLst>
                                          <p:attrName>ppt_x</p:attrName>
                                          <p:attrName>ppt_y</p:attrName>
                                        </p:attrNameLst>
                                      </p:cBhvr>
                                      <p:rCtr x="0" y="38356"/>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animEffect transition="in" filter="wipe(left)">
                                      <p:cBhvr>
                                        <p:cTn id="11" dur="500"/>
                                        <p:tgtEl>
                                          <p:spTgt spid="13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3"/>
                                        </p:tgtEl>
                                        <p:attrNameLst>
                                          <p:attrName>style.visibility</p:attrName>
                                        </p:attrNameLst>
                                      </p:cBhvr>
                                      <p:to>
                                        <p:strVal val="hidden"/>
                                      </p:to>
                                    </p:set>
                                  </p:childTnLst>
                                </p:cTn>
                              </p:par>
                              <p:par>
                                <p:cTn id="16" presetID="22" presetClass="entr" presetSubtype="8" fill="hold" nodeType="withEffect">
                                  <p:stCondLst>
                                    <p:cond delay="0"/>
                                  </p:stCondLst>
                                  <p:childTnLst>
                                    <p:set>
                                      <p:cBhvr>
                                        <p:cTn id="17" dur="1" fill="hold">
                                          <p:stCondLst>
                                            <p:cond delay="0"/>
                                          </p:stCondLst>
                                        </p:cTn>
                                        <p:tgtEl>
                                          <p:spTgt spid="143"/>
                                        </p:tgtEl>
                                        <p:attrNameLst>
                                          <p:attrName>style.visibility</p:attrName>
                                        </p:attrNameLst>
                                      </p:cBhvr>
                                      <p:to>
                                        <p:strVal val="visible"/>
                                      </p:to>
                                    </p:set>
                                    <p:animEffect transition="in" filter="wipe(left)">
                                      <p:cBhvr>
                                        <p:cTn id="18" dur="500"/>
                                        <p:tgtEl>
                                          <p:spTgt spid="14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3"/>
                                        </p:tgtEl>
                                        <p:attrNameLst>
                                          <p:attrName>style.visibility</p:attrName>
                                        </p:attrNameLst>
                                      </p:cBhvr>
                                      <p:to>
                                        <p:strVal val="hidden"/>
                                      </p:to>
                                    </p:set>
                                  </p:childTnLst>
                                </p:cTn>
                              </p:par>
                              <p:par>
                                <p:cTn id="23" presetID="22" presetClass="entr" presetSubtype="8"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wipe(left)">
                                      <p:cBhvr>
                                        <p:cTn id="25" dur="5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56"/>
                                        </p:tgtEl>
                                        <p:attrNameLst>
                                          <p:attrName>style.visibility</p:attrName>
                                        </p:attrNameLst>
                                      </p:cBhvr>
                                      <p:to>
                                        <p:strVal val="hidden"/>
                                      </p:to>
                                    </p:set>
                                  </p:childTnLst>
                                </p:cTn>
                              </p:par>
                              <p:par>
                                <p:cTn id="30" presetID="22" presetClass="entr" presetSubtype="8" fill="hold" nodeType="withEffect">
                                  <p:stCondLst>
                                    <p:cond delay="0"/>
                                  </p:stCondLst>
                                  <p:childTnLst>
                                    <p:set>
                                      <p:cBhvr>
                                        <p:cTn id="31" dur="1" fill="hold">
                                          <p:stCondLst>
                                            <p:cond delay="0"/>
                                          </p:stCondLst>
                                        </p:cTn>
                                        <p:tgtEl>
                                          <p:spTgt spid="171"/>
                                        </p:tgtEl>
                                        <p:attrNameLst>
                                          <p:attrName>style.visibility</p:attrName>
                                        </p:attrNameLst>
                                      </p:cBhvr>
                                      <p:to>
                                        <p:strVal val="visible"/>
                                      </p:to>
                                    </p:set>
                                    <p:animEffect transition="in" filter="wipe(left)">
                                      <p:cBhvr>
                                        <p:cTn id="32" dur="500"/>
                                        <p:tgtEl>
                                          <p:spTgt spid="17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71"/>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188"/>
                                        </p:tgtEl>
                                        <p:attrNameLst>
                                          <p:attrName>style.visibility</p:attrName>
                                        </p:attrNameLst>
                                      </p:cBhvr>
                                      <p:to>
                                        <p:strVal val="visible"/>
                                      </p:to>
                                    </p:set>
                                    <p:animEffect transition="in" filter="wipe(left)">
                                      <p:cBhvr>
                                        <p:cTn id="39" dur="500"/>
                                        <p:tgtEl>
                                          <p:spTgt spid="18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8"/>
                                        </p:tgtEl>
                                        <p:attrNameLst>
                                          <p:attrName>style.visibility</p:attrName>
                                        </p:attrNameLst>
                                      </p:cBhvr>
                                      <p:to>
                                        <p:strVal val="hidden"/>
                                      </p:to>
                                    </p:set>
                                  </p:childTnLst>
                                </p:cTn>
                              </p:par>
                              <p:par>
                                <p:cTn id="44" presetID="22" presetClass="entr" presetSubtype="8" fill="hold" nodeType="withEffect">
                                  <p:stCondLst>
                                    <p:cond delay="0"/>
                                  </p:stCondLst>
                                  <p:childTnLst>
                                    <p:set>
                                      <p:cBhvr>
                                        <p:cTn id="45" dur="1" fill="hold">
                                          <p:stCondLst>
                                            <p:cond delay="0"/>
                                          </p:stCondLst>
                                        </p:cTn>
                                        <p:tgtEl>
                                          <p:spTgt spid="207"/>
                                        </p:tgtEl>
                                        <p:attrNameLst>
                                          <p:attrName>style.visibility</p:attrName>
                                        </p:attrNameLst>
                                      </p:cBhvr>
                                      <p:to>
                                        <p:strVal val="visible"/>
                                      </p:to>
                                    </p:set>
                                    <p:animEffect transition="in" filter="wipe(left)">
                                      <p:cBhvr>
                                        <p:cTn id="46" dur="500"/>
                                        <p:tgtEl>
                                          <p:spTgt spid="20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07"/>
                                        </p:tgtEl>
                                        <p:attrNameLst>
                                          <p:attrName>style.visibility</p:attrName>
                                        </p:attrNameLst>
                                      </p:cBhvr>
                                      <p:to>
                                        <p:strVal val="hidden"/>
                                      </p:to>
                                    </p:set>
                                  </p:childTnLst>
                                </p:cTn>
                              </p:par>
                              <p:par>
                                <p:cTn id="51" presetID="22" presetClass="entr" presetSubtype="8" fill="hold"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wipe(left)">
                                      <p:cBhvr>
                                        <p:cTn id="53" dur="500"/>
                                        <p:tgtEl>
                                          <p:spTgt spid="2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228"/>
                                        </p:tgtEl>
                                        <p:attrNameLst>
                                          <p:attrName>style.visibility</p:attrName>
                                        </p:attrNameLst>
                                      </p:cBhvr>
                                      <p:to>
                                        <p:strVal val="hidden"/>
                                      </p:to>
                                    </p:set>
                                  </p:childTnLst>
                                </p:cTn>
                              </p:par>
                              <p:par>
                                <p:cTn id="58" presetID="22" presetClass="entr" presetSubtype="8" fill="hold" nodeType="withEffect">
                                  <p:stCondLst>
                                    <p:cond delay="0"/>
                                  </p:stCondLst>
                                  <p:childTnLst>
                                    <p:set>
                                      <p:cBhvr>
                                        <p:cTn id="59" dur="1" fill="hold">
                                          <p:stCondLst>
                                            <p:cond delay="0"/>
                                          </p:stCondLst>
                                        </p:cTn>
                                        <p:tgtEl>
                                          <p:spTgt spid="254"/>
                                        </p:tgtEl>
                                        <p:attrNameLst>
                                          <p:attrName>style.visibility</p:attrName>
                                        </p:attrNameLst>
                                      </p:cBhvr>
                                      <p:to>
                                        <p:strVal val="visible"/>
                                      </p:to>
                                    </p:set>
                                    <p:animEffect transition="in" filter="wipe(left)">
                                      <p:cBhvr>
                                        <p:cTn id="60" dur="500"/>
                                        <p:tgtEl>
                                          <p:spTgt spid="254"/>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54"/>
                                        </p:tgtEl>
                                        <p:attrNameLst>
                                          <p:attrName>style.visibility</p:attrName>
                                        </p:attrNameLst>
                                      </p:cBhvr>
                                      <p:to>
                                        <p:strVal val="hidden"/>
                                      </p:to>
                                    </p:set>
                                  </p:childTnLst>
                                </p:cTn>
                              </p:par>
                              <p:par>
                                <p:cTn id="65" presetID="22" presetClass="entr" presetSubtype="8" fill="hold" nodeType="withEffect">
                                  <p:stCondLst>
                                    <p:cond delay="0"/>
                                  </p:stCondLst>
                                  <p:childTnLst>
                                    <p:set>
                                      <p:cBhvr>
                                        <p:cTn id="66" dur="1" fill="hold">
                                          <p:stCondLst>
                                            <p:cond delay="0"/>
                                          </p:stCondLst>
                                        </p:cTn>
                                        <p:tgtEl>
                                          <p:spTgt spid="288"/>
                                        </p:tgtEl>
                                        <p:attrNameLst>
                                          <p:attrName>style.visibility</p:attrName>
                                        </p:attrNameLst>
                                      </p:cBhvr>
                                      <p:to>
                                        <p:strVal val="visible"/>
                                      </p:to>
                                    </p:set>
                                    <p:animEffect transition="in" filter="wipe(left)">
                                      <p:cBhvr>
                                        <p:cTn id="67" dur="500"/>
                                        <p:tgtEl>
                                          <p:spTgt spid="28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288"/>
                                        </p:tgtEl>
                                        <p:attrNameLst>
                                          <p:attrName>style.visibility</p:attrName>
                                        </p:attrNameLst>
                                      </p:cBhvr>
                                      <p:to>
                                        <p:strVal val="hidden"/>
                                      </p:to>
                                    </p:set>
                                  </p:childTnLst>
                                </p:cTn>
                              </p:par>
                              <p:par>
                                <p:cTn id="72" presetID="22" presetClass="entr" presetSubtype="8" fill="hold" nodeType="withEffect">
                                  <p:stCondLst>
                                    <p:cond delay="0"/>
                                  </p:stCondLst>
                                  <p:childTnLst>
                                    <p:set>
                                      <p:cBhvr>
                                        <p:cTn id="73" dur="1" fill="hold">
                                          <p:stCondLst>
                                            <p:cond delay="0"/>
                                          </p:stCondLst>
                                        </p:cTn>
                                        <p:tgtEl>
                                          <p:spTgt spid="358"/>
                                        </p:tgtEl>
                                        <p:attrNameLst>
                                          <p:attrName>style.visibility</p:attrName>
                                        </p:attrNameLst>
                                      </p:cBhvr>
                                      <p:to>
                                        <p:strVal val="visible"/>
                                      </p:to>
                                    </p:set>
                                    <p:animEffect transition="in" filter="wipe(left)">
                                      <p:cBhvr>
                                        <p:cTn id="74"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5" repeatCount="indefinite" fill="hold" display="0">
                  <p:stCondLst>
                    <p:cond delay="indefinite"/>
                  </p:stCondLst>
                </p:cTn>
                <p:tgtEl>
                  <p:spTgt spid="36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upo 127">
            <a:extLst>
              <a:ext uri="{FF2B5EF4-FFF2-40B4-BE49-F238E27FC236}">
                <a16:creationId xmlns:a16="http://schemas.microsoft.com/office/drawing/2014/main" id="{8A9E880C-9578-456A-258D-028B4D359F1A}"/>
              </a:ext>
            </a:extLst>
          </p:cNvPr>
          <p:cNvGrpSpPr/>
          <p:nvPr/>
        </p:nvGrpSpPr>
        <p:grpSpPr>
          <a:xfrm>
            <a:off x="284480" y="2058940"/>
            <a:ext cx="11623040" cy="5175510"/>
            <a:chOff x="284480" y="2047480"/>
            <a:chExt cx="11623040" cy="5175510"/>
          </a:xfrm>
        </p:grpSpPr>
        <p:sp>
          <p:nvSpPr>
            <p:cNvPr id="20" name="Hexágono 19">
              <a:extLst>
                <a:ext uri="{FF2B5EF4-FFF2-40B4-BE49-F238E27FC236}">
                  <a16:creationId xmlns:a16="http://schemas.microsoft.com/office/drawing/2014/main" id="{1C26FF16-EE95-5E67-0DA3-B47F87597884}"/>
                </a:ext>
              </a:extLst>
            </p:cNvPr>
            <p:cNvSpPr/>
            <p:nvPr/>
          </p:nvSpPr>
          <p:spPr>
            <a:xfrm>
              <a:off x="1095829" y="650671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8" name="Grupo 117">
              <a:extLst>
                <a:ext uri="{FF2B5EF4-FFF2-40B4-BE49-F238E27FC236}">
                  <a16:creationId xmlns:a16="http://schemas.microsoft.com/office/drawing/2014/main" id="{7DC59515-8C92-C7C0-4086-A2F55ABB7EE8}"/>
                </a:ext>
              </a:extLst>
            </p:cNvPr>
            <p:cNvGrpSpPr/>
            <p:nvPr/>
          </p:nvGrpSpPr>
          <p:grpSpPr>
            <a:xfrm>
              <a:off x="284480" y="2047480"/>
              <a:ext cx="11623040" cy="4426211"/>
              <a:chOff x="284480" y="2047480"/>
              <a:chExt cx="11623040" cy="4426211"/>
            </a:xfrm>
          </p:grpSpPr>
          <p:sp>
            <p:nvSpPr>
              <p:cNvPr id="25" name="Rectángulo: esquinas redondeadas 24">
                <a:extLst>
                  <a:ext uri="{FF2B5EF4-FFF2-40B4-BE49-F238E27FC236}">
                    <a16:creationId xmlns:a16="http://schemas.microsoft.com/office/drawing/2014/main" id="{049CA61D-FC4C-4228-B49A-F605434C605C}"/>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esquinas redondeadas 25">
                <a:extLst>
                  <a:ext uri="{FF2B5EF4-FFF2-40B4-BE49-F238E27FC236}">
                    <a16:creationId xmlns:a16="http://schemas.microsoft.com/office/drawing/2014/main" id="{155F170C-2FAA-582C-B5DC-3A9B8B522E3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1" name="Grupo 130">
            <a:extLst>
              <a:ext uri="{FF2B5EF4-FFF2-40B4-BE49-F238E27FC236}">
                <a16:creationId xmlns:a16="http://schemas.microsoft.com/office/drawing/2014/main" id="{33037A98-72C3-35B6-F914-EE3083E729A7}"/>
              </a:ext>
            </a:extLst>
          </p:cNvPr>
          <p:cNvGrpSpPr/>
          <p:nvPr/>
        </p:nvGrpSpPr>
        <p:grpSpPr>
          <a:xfrm>
            <a:off x="276538" y="2088122"/>
            <a:ext cx="11623040" cy="5168031"/>
            <a:chOff x="276538" y="-3184291"/>
            <a:chExt cx="11623040" cy="5168031"/>
          </a:xfrm>
        </p:grpSpPr>
        <p:sp>
          <p:nvSpPr>
            <p:cNvPr id="23" name="Hexágono 22">
              <a:extLst>
                <a:ext uri="{FF2B5EF4-FFF2-40B4-BE49-F238E27FC236}">
                  <a16:creationId xmlns:a16="http://schemas.microsoft.com/office/drawing/2014/main" id="{E383E694-D6AD-17CF-6766-2256AD0736EA}"/>
                </a:ext>
              </a:extLst>
            </p:cNvPr>
            <p:cNvSpPr/>
            <p:nvPr/>
          </p:nvSpPr>
          <p:spPr>
            <a:xfrm>
              <a:off x="4131876" y="1267460"/>
              <a:ext cx="830885" cy="716280"/>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9" name="Grupo 118">
              <a:extLst>
                <a:ext uri="{FF2B5EF4-FFF2-40B4-BE49-F238E27FC236}">
                  <a16:creationId xmlns:a16="http://schemas.microsoft.com/office/drawing/2014/main" id="{97B3EE6A-6153-6E91-E333-FE07D3A318A0}"/>
                </a:ext>
              </a:extLst>
            </p:cNvPr>
            <p:cNvGrpSpPr/>
            <p:nvPr/>
          </p:nvGrpSpPr>
          <p:grpSpPr>
            <a:xfrm>
              <a:off x="276538" y="-3184291"/>
              <a:ext cx="11623040" cy="4426211"/>
              <a:chOff x="284480" y="2047480"/>
              <a:chExt cx="11623040" cy="4426211"/>
            </a:xfrm>
          </p:grpSpPr>
          <p:sp>
            <p:nvSpPr>
              <p:cNvPr id="120" name="Rectángulo: esquinas redondeadas 119">
                <a:extLst>
                  <a:ext uri="{FF2B5EF4-FFF2-40B4-BE49-F238E27FC236}">
                    <a16:creationId xmlns:a16="http://schemas.microsoft.com/office/drawing/2014/main" id="{55B12F0E-D040-A926-929D-049CE440587A}"/>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Rectángulo: esquinas redondeadas 120">
                <a:extLst>
                  <a:ext uri="{FF2B5EF4-FFF2-40B4-BE49-F238E27FC236}">
                    <a16:creationId xmlns:a16="http://schemas.microsoft.com/office/drawing/2014/main" id="{8E477412-A036-5CA8-3E70-F0FCCC4176B7}"/>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0" name="Grupo 129">
            <a:extLst>
              <a:ext uri="{FF2B5EF4-FFF2-40B4-BE49-F238E27FC236}">
                <a16:creationId xmlns:a16="http://schemas.microsoft.com/office/drawing/2014/main" id="{79D14CE8-DDAD-2816-FAE6-54DEF1671EB7}"/>
              </a:ext>
            </a:extLst>
          </p:cNvPr>
          <p:cNvGrpSpPr/>
          <p:nvPr/>
        </p:nvGrpSpPr>
        <p:grpSpPr>
          <a:xfrm>
            <a:off x="312419" y="-3192738"/>
            <a:ext cx="11623040" cy="5176478"/>
            <a:chOff x="312419" y="-3192738"/>
            <a:chExt cx="11623040" cy="5176478"/>
          </a:xfrm>
        </p:grpSpPr>
        <p:sp>
          <p:nvSpPr>
            <p:cNvPr id="21" name="Hexágono 20">
              <a:extLst>
                <a:ext uri="{FF2B5EF4-FFF2-40B4-BE49-F238E27FC236}">
                  <a16:creationId xmlns:a16="http://schemas.microsoft.com/office/drawing/2014/main" id="{600F074E-B743-1D04-0616-6317E02CBCDD}"/>
                </a:ext>
              </a:extLst>
            </p:cNvPr>
            <p:cNvSpPr/>
            <p:nvPr/>
          </p:nvSpPr>
          <p:spPr>
            <a:xfrm>
              <a:off x="7229239" y="1267460"/>
              <a:ext cx="830885" cy="71628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2" name="Grupo 121">
              <a:extLst>
                <a:ext uri="{FF2B5EF4-FFF2-40B4-BE49-F238E27FC236}">
                  <a16:creationId xmlns:a16="http://schemas.microsoft.com/office/drawing/2014/main" id="{5A6635D2-B0A4-CD39-78A3-F48ABA96D8F7}"/>
                </a:ext>
              </a:extLst>
            </p:cNvPr>
            <p:cNvGrpSpPr/>
            <p:nvPr/>
          </p:nvGrpSpPr>
          <p:grpSpPr>
            <a:xfrm>
              <a:off x="312419" y="-3192738"/>
              <a:ext cx="11623040" cy="4426211"/>
              <a:chOff x="284480" y="2047480"/>
              <a:chExt cx="11623040" cy="4426211"/>
            </a:xfrm>
          </p:grpSpPr>
          <p:sp>
            <p:nvSpPr>
              <p:cNvPr id="123" name="Rectángulo: esquinas redondeadas 122">
                <a:extLst>
                  <a:ext uri="{FF2B5EF4-FFF2-40B4-BE49-F238E27FC236}">
                    <a16:creationId xmlns:a16="http://schemas.microsoft.com/office/drawing/2014/main" id="{F01CE0A3-D26B-905B-9C54-AAF2460741FD}"/>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Rectángulo: esquinas redondeadas 123">
                <a:extLst>
                  <a:ext uri="{FF2B5EF4-FFF2-40B4-BE49-F238E27FC236}">
                    <a16:creationId xmlns:a16="http://schemas.microsoft.com/office/drawing/2014/main" id="{45FEEB18-F434-C0FB-BB15-A474818274EF}"/>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2" name="Grupo 131">
            <a:extLst>
              <a:ext uri="{FF2B5EF4-FFF2-40B4-BE49-F238E27FC236}">
                <a16:creationId xmlns:a16="http://schemas.microsoft.com/office/drawing/2014/main" id="{E1436295-D3AB-09B9-8BE5-1312C85EA341}"/>
              </a:ext>
            </a:extLst>
          </p:cNvPr>
          <p:cNvGrpSpPr/>
          <p:nvPr/>
        </p:nvGrpSpPr>
        <p:grpSpPr>
          <a:xfrm>
            <a:off x="268595" y="-3184291"/>
            <a:ext cx="11623040" cy="5168031"/>
            <a:chOff x="268595" y="-3184291"/>
            <a:chExt cx="11623040" cy="5168031"/>
          </a:xfrm>
        </p:grpSpPr>
        <p:grpSp>
          <p:nvGrpSpPr>
            <p:cNvPr id="129" name="Grupo 128">
              <a:extLst>
                <a:ext uri="{FF2B5EF4-FFF2-40B4-BE49-F238E27FC236}">
                  <a16:creationId xmlns:a16="http://schemas.microsoft.com/office/drawing/2014/main" id="{FF9D4EFC-2AF4-94CD-BB9D-F868D830E4F7}"/>
                </a:ext>
              </a:extLst>
            </p:cNvPr>
            <p:cNvGrpSpPr/>
            <p:nvPr/>
          </p:nvGrpSpPr>
          <p:grpSpPr>
            <a:xfrm>
              <a:off x="268595" y="-3184291"/>
              <a:ext cx="11623040" cy="5168031"/>
              <a:chOff x="268595" y="-3184291"/>
              <a:chExt cx="11623040" cy="5168031"/>
            </a:xfrm>
          </p:grpSpPr>
          <p:sp>
            <p:nvSpPr>
              <p:cNvPr id="22" name="Hexágono 21">
                <a:extLst>
                  <a:ext uri="{FF2B5EF4-FFF2-40B4-BE49-F238E27FC236}">
                    <a16:creationId xmlns:a16="http://schemas.microsoft.com/office/drawing/2014/main" id="{D6EA5AAE-B595-6171-5141-E6AD004278B7}"/>
                  </a:ext>
                </a:extLst>
              </p:cNvPr>
              <p:cNvSpPr/>
              <p:nvPr/>
            </p:nvSpPr>
            <p:spPr>
              <a:xfrm>
                <a:off x="10265286" y="126746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5" name="Grupo 124">
                <a:extLst>
                  <a:ext uri="{FF2B5EF4-FFF2-40B4-BE49-F238E27FC236}">
                    <a16:creationId xmlns:a16="http://schemas.microsoft.com/office/drawing/2014/main" id="{D076C849-CB6E-0580-E0B6-059FAAFB7D0A}"/>
                  </a:ext>
                </a:extLst>
              </p:cNvPr>
              <p:cNvGrpSpPr/>
              <p:nvPr/>
            </p:nvGrpSpPr>
            <p:grpSpPr>
              <a:xfrm>
                <a:off x="268595" y="-3184291"/>
                <a:ext cx="11623040" cy="4426211"/>
                <a:chOff x="284480" y="2047480"/>
                <a:chExt cx="11623040" cy="4426211"/>
              </a:xfrm>
            </p:grpSpPr>
            <p:sp>
              <p:nvSpPr>
                <p:cNvPr id="126" name="Rectángulo: esquinas redondeadas 125">
                  <a:extLst>
                    <a:ext uri="{FF2B5EF4-FFF2-40B4-BE49-F238E27FC236}">
                      <a16:creationId xmlns:a16="http://schemas.microsoft.com/office/drawing/2014/main" id="{A4E2C785-2027-1835-7A43-E712291AB30E}"/>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Rectángulo: esquinas redondeadas 126">
                  <a:extLst>
                    <a:ext uri="{FF2B5EF4-FFF2-40B4-BE49-F238E27FC236}">
                      <a16:creationId xmlns:a16="http://schemas.microsoft.com/office/drawing/2014/main" id="{0973712A-92E6-BEE1-7A25-EF15BAE9184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19" name="Rectángulo 18">
              <a:extLst>
                <a:ext uri="{FF2B5EF4-FFF2-40B4-BE49-F238E27FC236}">
                  <a16:creationId xmlns:a16="http://schemas.microsoft.com/office/drawing/2014/main" id="{6A7D20E5-8BA2-926E-C5C5-33A956763238}"/>
                </a:ext>
              </a:extLst>
            </p:cNvPr>
            <p:cNvSpPr/>
            <p:nvPr/>
          </p:nvSpPr>
          <p:spPr>
            <a:xfrm rot="5400000">
              <a:off x="6090920" y="-3555999"/>
              <a:ext cx="66039" cy="10347960"/>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Imagen 4"/>
          <p:cNvPicPr>
            <a:picLocks noChangeAspect="1"/>
          </p:cNvPicPr>
          <p:nvPr/>
        </p:nvPicPr>
        <p:blipFill>
          <a:blip r:embed="rId6"/>
          <a:stretch>
            <a:fillRect/>
          </a:stretch>
        </p:blipFill>
        <p:spPr>
          <a:xfrm>
            <a:off x="-1" y="0"/>
            <a:ext cx="12192005" cy="1623060"/>
          </a:xfrm>
          <a:prstGeom prst="rect">
            <a:avLst/>
          </a:prstGeom>
        </p:spPr>
      </p:pic>
      <p:sp>
        <p:nvSpPr>
          <p:cNvPr id="7" name="Rectángulo 6">
            <a:extLst>
              <a:ext uri="{FF2B5EF4-FFF2-40B4-BE49-F238E27FC236}">
                <a16:creationId xmlns:a16="http://schemas.microsoft.com/office/drawing/2014/main" id="{74A57551-3D37-7F23-4F4E-1E968CB1AD4A}"/>
              </a:ext>
            </a:extLst>
          </p:cNvPr>
          <p:cNvSpPr/>
          <p:nvPr/>
        </p:nvSpPr>
        <p:spPr>
          <a:xfrm>
            <a:off x="1321035" y="558650"/>
            <a:ext cx="7160820" cy="55399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3000" b="1" noProof="0" dirty="0">
                <a:solidFill>
                  <a:prstClr val="white"/>
                </a:solidFill>
                <a:latin typeface="Arial"/>
                <a:cs typeface="Arial"/>
              </a:rPr>
              <a:t>ANALISIS</a:t>
            </a: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grpSp>
        <p:nvGrpSpPr>
          <p:cNvPr id="11" name="Grupo 10">
            <a:extLst>
              <a:ext uri="{FF2B5EF4-FFF2-40B4-BE49-F238E27FC236}">
                <a16:creationId xmlns:a16="http://schemas.microsoft.com/office/drawing/2014/main" id="{B5EE859F-1CAC-BBFA-CCB8-0081B84218E1}"/>
              </a:ext>
            </a:extLst>
          </p:cNvPr>
          <p:cNvGrpSpPr/>
          <p:nvPr/>
        </p:nvGrpSpPr>
        <p:grpSpPr>
          <a:xfrm>
            <a:off x="811063" y="2181710"/>
            <a:ext cx="9771399" cy="4154984"/>
            <a:chOff x="811063" y="2181710"/>
            <a:chExt cx="9771399" cy="4154984"/>
          </a:xfrm>
        </p:grpSpPr>
        <p:sp>
          <p:nvSpPr>
            <p:cNvPr id="12" name="CuadroTexto 11">
              <a:extLst>
                <a:ext uri="{FF2B5EF4-FFF2-40B4-BE49-F238E27FC236}">
                  <a16:creationId xmlns:a16="http://schemas.microsoft.com/office/drawing/2014/main" id="{1AB6D597-1A76-C25A-7A23-7BC1D3E00C5D}"/>
                </a:ext>
              </a:extLst>
            </p:cNvPr>
            <p:cNvSpPr txBox="1"/>
            <p:nvPr/>
          </p:nvSpPr>
          <p:spPr>
            <a:xfrm>
              <a:off x="811063" y="2181710"/>
              <a:ext cx="5833792" cy="4154984"/>
            </a:xfrm>
            <a:prstGeom prst="rect">
              <a:avLst/>
            </a:prstGeom>
            <a:noFill/>
          </p:spPr>
          <p:txBody>
            <a:bodyPr wrap="square" rtlCol="0">
              <a:spAutoFit/>
            </a:bodyPr>
            <a:lstStyle/>
            <a:p>
              <a:pPr algn="just"/>
              <a:r>
                <a:rPr lang="es-MX" sz="2400" dirty="0">
                  <a:solidFill>
                    <a:srgbClr val="0D0D0D"/>
                  </a:solidFill>
                  <a:highlight>
                    <a:srgbClr val="FFFFFF"/>
                  </a:highlight>
                </a:rPr>
                <a:t>Al analizar la CT y las imágenes finales generadas, se observa que ciertos vasos no logran ser segmentados por el algoritmo, siendo la causa de esto la baja calidad de algunas TC y el uso del algoritmo de umbrales conectados el cual espera que toda la estructura vascular esté conectada. </a:t>
              </a:r>
            </a:p>
            <a:p>
              <a:pPr algn="just"/>
              <a:endParaRPr lang="es-MX" sz="2400" dirty="0">
                <a:solidFill>
                  <a:srgbClr val="0D0D0D"/>
                </a:solidFill>
                <a:highlight>
                  <a:srgbClr val="FFFFFF"/>
                </a:highlight>
              </a:endParaRPr>
            </a:p>
            <a:p>
              <a:pPr algn="just"/>
              <a:r>
                <a:rPr lang="es-MX" sz="2400" dirty="0">
                  <a:solidFill>
                    <a:srgbClr val="0D0D0D"/>
                  </a:solidFill>
                  <a:highlight>
                    <a:srgbClr val="FFFFFF"/>
                  </a:highlight>
                </a:rPr>
                <a:t>Sin embargo, este problema puede ser solucionado agregando semillas en zonas inconexas con la estructura principal.</a:t>
              </a:r>
            </a:p>
          </p:txBody>
        </p:sp>
        <p:pic>
          <p:nvPicPr>
            <p:cNvPr id="13" name="Imagen 12">
              <a:extLst>
                <a:ext uri="{FF2B5EF4-FFF2-40B4-BE49-F238E27FC236}">
                  <a16:creationId xmlns:a16="http://schemas.microsoft.com/office/drawing/2014/main" id="{4A1704B6-17DA-E4F4-D62C-1AA62F581418}"/>
                </a:ext>
              </a:extLst>
            </p:cNvPr>
            <p:cNvPicPr>
              <a:picLocks noChangeAspect="1"/>
            </p:cNvPicPr>
            <p:nvPr/>
          </p:nvPicPr>
          <p:blipFill>
            <a:blip r:embed="rId7"/>
            <a:stretch>
              <a:fillRect/>
            </a:stretch>
          </p:blipFill>
          <p:spPr>
            <a:xfrm>
              <a:off x="7344383" y="2686531"/>
              <a:ext cx="3238079" cy="3175000"/>
            </a:xfrm>
            <a:prstGeom prst="rect">
              <a:avLst/>
            </a:prstGeom>
            <a:ln>
              <a:solidFill>
                <a:schemeClr val="accent1"/>
              </a:solidFill>
            </a:ln>
            <a:effectLst>
              <a:reflection blurRad="6350" stA="52000" endA="300" endPos="14000" dir="5400000" sy="-100000" algn="bl" rotWithShape="0"/>
              <a:softEdge rad="63500"/>
            </a:effectLst>
          </p:spPr>
        </p:pic>
      </p:grpSp>
    </p:spTree>
    <p:extLst>
      <p:ext uri="{BB962C8B-B14F-4D97-AF65-F5344CB8AC3E}">
        <p14:creationId xmlns:p14="http://schemas.microsoft.com/office/powerpoint/2010/main" val="1820646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upo 127">
            <a:extLst>
              <a:ext uri="{FF2B5EF4-FFF2-40B4-BE49-F238E27FC236}">
                <a16:creationId xmlns:a16="http://schemas.microsoft.com/office/drawing/2014/main" id="{8A9E880C-9578-456A-258D-028B4D359F1A}"/>
              </a:ext>
            </a:extLst>
          </p:cNvPr>
          <p:cNvGrpSpPr/>
          <p:nvPr/>
        </p:nvGrpSpPr>
        <p:grpSpPr>
          <a:xfrm>
            <a:off x="284480" y="2058940"/>
            <a:ext cx="11623040" cy="5175510"/>
            <a:chOff x="284480" y="2047480"/>
            <a:chExt cx="11623040" cy="5175510"/>
          </a:xfrm>
        </p:grpSpPr>
        <p:sp>
          <p:nvSpPr>
            <p:cNvPr id="20" name="Hexágono 19">
              <a:extLst>
                <a:ext uri="{FF2B5EF4-FFF2-40B4-BE49-F238E27FC236}">
                  <a16:creationId xmlns:a16="http://schemas.microsoft.com/office/drawing/2014/main" id="{1C26FF16-EE95-5E67-0DA3-B47F87597884}"/>
                </a:ext>
              </a:extLst>
            </p:cNvPr>
            <p:cNvSpPr/>
            <p:nvPr/>
          </p:nvSpPr>
          <p:spPr>
            <a:xfrm>
              <a:off x="1095829" y="650671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8" name="Grupo 117">
              <a:extLst>
                <a:ext uri="{FF2B5EF4-FFF2-40B4-BE49-F238E27FC236}">
                  <a16:creationId xmlns:a16="http://schemas.microsoft.com/office/drawing/2014/main" id="{7DC59515-8C92-C7C0-4086-A2F55ABB7EE8}"/>
                </a:ext>
              </a:extLst>
            </p:cNvPr>
            <p:cNvGrpSpPr/>
            <p:nvPr/>
          </p:nvGrpSpPr>
          <p:grpSpPr>
            <a:xfrm>
              <a:off x="284480" y="2047480"/>
              <a:ext cx="11623040" cy="4426211"/>
              <a:chOff x="284480" y="2047480"/>
              <a:chExt cx="11623040" cy="4426211"/>
            </a:xfrm>
          </p:grpSpPr>
          <p:sp>
            <p:nvSpPr>
              <p:cNvPr id="25" name="Rectángulo: esquinas redondeadas 24">
                <a:extLst>
                  <a:ext uri="{FF2B5EF4-FFF2-40B4-BE49-F238E27FC236}">
                    <a16:creationId xmlns:a16="http://schemas.microsoft.com/office/drawing/2014/main" id="{049CA61D-FC4C-4228-B49A-F605434C605C}"/>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esquinas redondeadas 25">
                <a:extLst>
                  <a:ext uri="{FF2B5EF4-FFF2-40B4-BE49-F238E27FC236}">
                    <a16:creationId xmlns:a16="http://schemas.microsoft.com/office/drawing/2014/main" id="{155F170C-2FAA-582C-B5DC-3A9B8B522E3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1" name="Grupo 130">
            <a:extLst>
              <a:ext uri="{FF2B5EF4-FFF2-40B4-BE49-F238E27FC236}">
                <a16:creationId xmlns:a16="http://schemas.microsoft.com/office/drawing/2014/main" id="{33037A98-72C3-35B6-F914-EE3083E729A7}"/>
              </a:ext>
            </a:extLst>
          </p:cNvPr>
          <p:cNvGrpSpPr/>
          <p:nvPr/>
        </p:nvGrpSpPr>
        <p:grpSpPr>
          <a:xfrm>
            <a:off x="276538" y="2088122"/>
            <a:ext cx="11623040" cy="5168031"/>
            <a:chOff x="276538" y="-3184291"/>
            <a:chExt cx="11623040" cy="5168031"/>
          </a:xfrm>
        </p:grpSpPr>
        <p:sp>
          <p:nvSpPr>
            <p:cNvPr id="23" name="Hexágono 22">
              <a:extLst>
                <a:ext uri="{FF2B5EF4-FFF2-40B4-BE49-F238E27FC236}">
                  <a16:creationId xmlns:a16="http://schemas.microsoft.com/office/drawing/2014/main" id="{E383E694-D6AD-17CF-6766-2256AD0736EA}"/>
                </a:ext>
              </a:extLst>
            </p:cNvPr>
            <p:cNvSpPr/>
            <p:nvPr/>
          </p:nvSpPr>
          <p:spPr>
            <a:xfrm>
              <a:off x="4131876" y="1267460"/>
              <a:ext cx="830885" cy="716280"/>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9" name="Grupo 118">
              <a:extLst>
                <a:ext uri="{FF2B5EF4-FFF2-40B4-BE49-F238E27FC236}">
                  <a16:creationId xmlns:a16="http://schemas.microsoft.com/office/drawing/2014/main" id="{97B3EE6A-6153-6E91-E333-FE07D3A318A0}"/>
                </a:ext>
              </a:extLst>
            </p:cNvPr>
            <p:cNvGrpSpPr/>
            <p:nvPr/>
          </p:nvGrpSpPr>
          <p:grpSpPr>
            <a:xfrm>
              <a:off x="276538" y="-3184291"/>
              <a:ext cx="11623040" cy="4426211"/>
              <a:chOff x="284480" y="2047480"/>
              <a:chExt cx="11623040" cy="4426211"/>
            </a:xfrm>
          </p:grpSpPr>
          <p:sp>
            <p:nvSpPr>
              <p:cNvPr id="120" name="Rectángulo: esquinas redondeadas 119">
                <a:extLst>
                  <a:ext uri="{FF2B5EF4-FFF2-40B4-BE49-F238E27FC236}">
                    <a16:creationId xmlns:a16="http://schemas.microsoft.com/office/drawing/2014/main" id="{55B12F0E-D040-A926-929D-049CE440587A}"/>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Rectángulo: esquinas redondeadas 120">
                <a:extLst>
                  <a:ext uri="{FF2B5EF4-FFF2-40B4-BE49-F238E27FC236}">
                    <a16:creationId xmlns:a16="http://schemas.microsoft.com/office/drawing/2014/main" id="{8E477412-A036-5CA8-3E70-F0FCCC4176B7}"/>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grpSp>
        <p:nvGrpSpPr>
          <p:cNvPr id="130" name="Grupo 129">
            <a:extLst>
              <a:ext uri="{FF2B5EF4-FFF2-40B4-BE49-F238E27FC236}">
                <a16:creationId xmlns:a16="http://schemas.microsoft.com/office/drawing/2014/main" id="{79D14CE8-DDAD-2816-FAE6-54DEF1671EB7}"/>
              </a:ext>
            </a:extLst>
          </p:cNvPr>
          <p:cNvGrpSpPr/>
          <p:nvPr/>
        </p:nvGrpSpPr>
        <p:grpSpPr>
          <a:xfrm>
            <a:off x="312419" y="-3192738"/>
            <a:ext cx="11623040" cy="5176478"/>
            <a:chOff x="312419" y="-3192738"/>
            <a:chExt cx="11623040" cy="5176478"/>
          </a:xfrm>
        </p:grpSpPr>
        <p:sp>
          <p:nvSpPr>
            <p:cNvPr id="21" name="Hexágono 20">
              <a:extLst>
                <a:ext uri="{FF2B5EF4-FFF2-40B4-BE49-F238E27FC236}">
                  <a16:creationId xmlns:a16="http://schemas.microsoft.com/office/drawing/2014/main" id="{600F074E-B743-1D04-0616-6317E02CBCDD}"/>
                </a:ext>
              </a:extLst>
            </p:cNvPr>
            <p:cNvSpPr/>
            <p:nvPr/>
          </p:nvSpPr>
          <p:spPr>
            <a:xfrm>
              <a:off x="7229239" y="1267460"/>
              <a:ext cx="830885" cy="71628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2" name="Grupo 121">
              <a:extLst>
                <a:ext uri="{FF2B5EF4-FFF2-40B4-BE49-F238E27FC236}">
                  <a16:creationId xmlns:a16="http://schemas.microsoft.com/office/drawing/2014/main" id="{5A6635D2-B0A4-CD39-78A3-F48ABA96D8F7}"/>
                </a:ext>
              </a:extLst>
            </p:cNvPr>
            <p:cNvGrpSpPr/>
            <p:nvPr/>
          </p:nvGrpSpPr>
          <p:grpSpPr>
            <a:xfrm>
              <a:off x="312419" y="-3192738"/>
              <a:ext cx="11623040" cy="4426211"/>
              <a:chOff x="284480" y="2047480"/>
              <a:chExt cx="11623040" cy="4426211"/>
            </a:xfrm>
          </p:grpSpPr>
          <p:sp>
            <p:nvSpPr>
              <p:cNvPr id="123" name="Rectángulo: esquinas redondeadas 122">
                <a:extLst>
                  <a:ext uri="{FF2B5EF4-FFF2-40B4-BE49-F238E27FC236}">
                    <a16:creationId xmlns:a16="http://schemas.microsoft.com/office/drawing/2014/main" id="{F01CE0A3-D26B-905B-9C54-AAF2460741FD}"/>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Rectángulo: esquinas redondeadas 123">
                <a:extLst>
                  <a:ext uri="{FF2B5EF4-FFF2-40B4-BE49-F238E27FC236}">
                    <a16:creationId xmlns:a16="http://schemas.microsoft.com/office/drawing/2014/main" id="{45FEEB18-F434-C0FB-BB15-A474818274EF}"/>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2" name="Grupo 131">
            <a:extLst>
              <a:ext uri="{FF2B5EF4-FFF2-40B4-BE49-F238E27FC236}">
                <a16:creationId xmlns:a16="http://schemas.microsoft.com/office/drawing/2014/main" id="{E1436295-D3AB-09B9-8BE5-1312C85EA341}"/>
              </a:ext>
            </a:extLst>
          </p:cNvPr>
          <p:cNvGrpSpPr/>
          <p:nvPr/>
        </p:nvGrpSpPr>
        <p:grpSpPr>
          <a:xfrm>
            <a:off x="268595" y="-3184291"/>
            <a:ext cx="11623040" cy="5168031"/>
            <a:chOff x="268595" y="-3184291"/>
            <a:chExt cx="11623040" cy="5168031"/>
          </a:xfrm>
        </p:grpSpPr>
        <p:grpSp>
          <p:nvGrpSpPr>
            <p:cNvPr id="129" name="Grupo 128">
              <a:extLst>
                <a:ext uri="{FF2B5EF4-FFF2-40B4-BE49-F238E27FC236}">
                  <a16:creationId xmlns:a16="http://schemas.microsoft.com/office/drawing/2014/main" id="{FF9D4EFC-2AF4-94CD-BB9D-F868D830E4F7}"/>
                </a:ext>
              </a:extLst>
            </p:cNvPr>
            <p:cNvGrpSpPr/>
            <p:nvPr/>
          </p:nvGrpSpPr>
          <p:grpSpPr>
            <a:xfrm>
              <a:off x="268595" y="-3184291"/>
              <a:ext cx="11623040" cy="5168031"/>
              <a:chOff x="268595" y="-3184291"/>
              <a:chExt cx="11623040" cy="5168031"/>
            </a:xfrm>
          </p:grpSpPr>
          <p:sp>
            <p:nvSpPr>
              <p:cNvPr id="22" name="Hexágono 21">
                <a:extLst>
                  <a:ext uri="{FF2B5EF4-FFF2-40B4-BE49-F238E27FC236}">
                    <a16:creationId xmlns:a16="http://schemas.microsoft.com/office/drawing/2014/main" id="{D6EA5AAE-B595-6171-5141-E6AD004278B7}"/>
                  </a:ext>
                </a:extLst>
              </p:cNvPr>
              <p:cNvSpPr/>
              <p:nvPr/>
            </p:nvSpPr>
            <p:spPr>
              <a:xfrm>
                <a:off x="10265286" y="126746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5" name="Grupo 124">
                <a:extLst>
                  <a:ext uri="{FF2B5EF4-FFF2-40B4-BE49-F238E27FC236}">
                    <a16:creationId xmlns:a16="http://schemas.microsoft.com/office/drawing/2014/main" id="{D076C849-CB6E-0580-E0B6-059FAAFB7D0A}"/>
                  </a:ext>
                </a:extLst>
              </p:cNvPr>
              <p:cNvGrpSpPr/>
              <p:nvPr/>
            </p:nvGrpSpPr>
            <p:grpSpPr>
              <a:xfrm>
                <a:off x="268595" y="-3184291"/>
                <a:ext cx="11623040" cy="4426211"/>
                <a:chOff x="284480" y="2047480"/>
                <a:chExt cx="11623040" cy="4426211"/>
              </a:xfrm>
            </p:grpSpPr>
            <p:sp>
              <p:nvSpPr>
                <p:cNvPr id="126" name="Rectángulo: esquinas redondeadas 125">
                  <a:extLst>
                    <a:ext uri="{FF2B5EF4-FFF2-40B4-BE49-F238E27FC236}">
                      <a16:creationId xmlns:a16="http://schemas.microsoft.com/office/drawing/2014/main" id="{A4E2C785-2027-1835-7A43-E712291AB30E}"/>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Rectángulo: esquinas redondeadas 126">
                  <a:extLst>
                    <a:ext uri="{FF2B5EF4-FFF2-40B4-BE49-F238E27FC236}">
                      <a16:creationId xmlns:a16="http://schemas.microsoft.com/office/drawing/2014/main" id="{0973712A-92E6-BEE1-7A25-EF15BAE9184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19" name="Rectángulo 18">
              <a:extLst>
                <a:ext uri="{FF2B5EF4-FFF2-40B4-BE49-F238E27FC236}">
                  <a16:creationId xmlns:a16="http://schemas.microsoft.com/office/drawing/2014/main" id="{6A7D20E5-8BA2-926E-C5C5-33A956763238}"/>
                </a:ext>
              </a:extLst>
            </p:cNvPr>
            <p:cNvSpPr/>
            <p:nvPr/>
          </p:nvSpPr>
          <p:spPr>
            <a:xfrm rot="5400000">
              <a:off x="6090920" y="-3555999"/>
              <a:ext cx="66039" cy="10347960"/>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Imagen 4"/>
          <p:cNvPicPr>
            <a:picLocks noChangeAspect="1"/>
          </p:cNvPicPr>
          <p:nvPr/>
        </p:nvPicPr>
        <p:blipFill>
          <a:blip r:embed="rId6"/>
          <a:stretch>
            <a:fillRect/>
          </a:stretch>
        </p:blipFill>
        <p:spPr>
          <a:xfrm>
            <a:off x="-1" y="0"/>
            <a:ext cx="12192005" cy="1623060"/>
          </a:xfrm>
          <a:prstGeom prst="rect">
            <a:avLst/>
          </a:prstGeom>
        </p:spPr>
      </p:pic>
      <p:sp>
        <p:nvSpPr>
          <p:cNvPr id="7" name="Rectángulo 6">
            <a:extLst>
              <a:ext uri="{FF2B5EF4-FFF2-40B4-BE49-F238E27FC236}">
                <a16:creationId xmlns:a16="http://schemas.microsoft.com/office/drawing/2014/main" id="{74A57551-3D37-7F23-4F4E-1E968CB1AD4A}"/>
              </a:ext>
            </a:extLst>
          </p:cNvPr>
          <p:cNvSpPr/>
          <p:nvPr/>
        </p:nvSpPr>
        <p:spPr>
          <a:xfrm>
            <a:off x="1321035" y="558650"/>
            <a:ext cx="7160820" cy="55399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3000" b="1" noProof="0" dirty="0">
                <a:solidFill>
                  <a:prstClr val="white"/>
                </a:solidFill>
                <a:latin typeface="Arial"/>
                <a:cs typeface="Arial"/>
              </a:rPr>
              <a:t>ANALISIS</a:t>
            </a: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grpSp>
        <p:nvGrpSpPr>
          <p:cNvPr id="2" name="Grupo 1">
            <a:extLst>
              <a:ext uri="{FF2B5EF4-FFF2-40B4-BE49-F238E27FC236}">
                <a16:creationId xmlns:a16="http://schemas.microsoft.com/office/drawing/2014/main" id="{4AF5ABC7-8DA8-7ECC-D659-0CBA4F2F0892}"/>
              </a:ext>
            </a:extLst>
          </p:cNvPr>
          <p:cNvGrpSpPr/>
          <p:nvPr/>
        </p:nvGrpSpPr>
        <p:grpSpPr>
          <a:xfrm>
            <a:off x="614293" y="2180115"/>
            <a:ext cx="9968169" cy="4154984"/>
            <a:chOff x="614293" y="2180115"/>
            <a:chExt cx="9968169" cy="4154984"/>
          </a:xfrm>
        </p:grpSpPr>
        <p:sp>
          <p:nvSpPr>
            <p:cNvPr id="3" name="CuadroTexto 2">
              <a:extLst>
                <a:ext uri="{FF2B5EF4-FFF2-40B4-BE49-F238E27FC236}">
                  <a16:creationId xmlns:a16="http://schemas.microsoft.com/office/drawing/2014/main" id="{A9BC4CE5-9DCD-495E-5E59-22B969A7C6D2}"/>
                </a:ext>
              </a:extLst>
            </p:cNvPr>
            <p:cNvSpPr txBox="1"/>
            <p:nvPr/>
          </p:nvSpPr>
          <p:spPr>
            <a:xfrm>
              <a:off x="614293" y="2180115"/>
              <a:ext cx="5833792" cy="4154984"/>
            </a:xfrm>
            <a:prstGeom prst="rect">
              <a:avLst/>
            </a:prstGeom>
            <a:noFill/>
          </p:spPr>
          <p:txBody>
            <a:bodyPr wrap="square" rtlCol="0">
              <a:spAutoFit/>
            </a:bodyPr>
            <a:lstStyle/>
            <a:p>
              <a:pPr algn="just"/>
              <a:r>
                <a:rPr lang="es-MX" sz="2400" dirty="0">
                  <a:solidFill>
                    <a:srgbClr val="0D0D0D"/>
                  </a:solidFill>
                  <a:highlight>
                    <a:srgbClr val="FFFFFF"/>
                  </a:highlight>
                  <a:latin typeface="Calibri "/>
                </a:rPr>
                <a:t>Otro problema evidenciado se genera al tratar con diferentes TC, dado que el método de umbrales conectados espera un límite que demarque la mínima intensidad que separa las regiones, sin embargo, entre TC este valor puede variar. </a:t>
              </a:r>
            </a:p>
            <a:p>
              <a:pPr algn="just"/>
              <a:r>
                <a:rPr lang="es-MX" sz="2400" dirty="0">
                  <a:solidFill>
                    <a:srgbClr val="0D0D0D"/>
                  </a:solidFill>
                  <a:highlight>
                    <a:srgbClr val="FFFFFF"/>
                  </a:highlight>
                  <a:latin typeface="Calibri "/>
                </a:rPr>
                <a:t>Esto no es un problema mayor, no obstante, el establecer un mismo valor de parámetros para todas las TC permite que se genere cierto ruido en las estructuras vasculares segmentadas.</a:t>
              </a:r>
            </a:p>
          </p:txBody>
        </p:sp>
        <p:pic>
          <p:nvPicPr>
            <p:cNvPr id="4" name="Imagen 3">
              <a:extLst>
                <a:ext uri="{FF2B5EF4-FFF2-40B4-BE49-F238E27FC236}">
                  <a16:creationId xmlns:a16="http://schemas.microsoft.com/office/drawing/2014/main" id="{7AA6AECB-84D3-6592-3237-06C21E85C405}"/>
                </a:ext>
              </a:extLst>
            </p:cNvPr>
            <p:cNvPicPr>
              <a:picLocks noChangeAspect="1"/>
            </p:cNvPicPr>
            <p:nvPr/>
          </p:nvPicPr>
          <p:blipFill>
            <a:blip r:embed="rId7"/>
            <a:stretch>
              <a:fillRect/>
            </a:stretch>
          </p:blipFill>
          <p:spPr>
            <a:xfrm>
              <a:off x="7344383" y="2697610"/>
              <a:ext cx="3238079" cy="3163922"/>
            </a:xfrm>
            <a:prstGeom prst="rect">
              <a:avLst/>
            </a:prstGeom>
            <a:effectLst>
              <a:reflection blurRad="6350" stA="52000" endA="300" endPos="14000" dir="5400000" sy="-100000" algn="bl" rotWithShape="0"/>
              <a:softEdge rad="63500"/>
            </a:effectLst>
          </p:spPr>
        </p:pic>
      </p:grpSp>
    </p:spTree>
    <p:extLst>
      <p:ext uri="{BB962C8B-B14F-4D97-AF65-F5344CB8AC3E}">
        <p14:creationId xmlns:p14="http://schemas.microsoft.com/office/powerpoint/2010/main" val="13227665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upo 127">
            <a:extLst>
              <a:ext uri="{FF2B5EF4-FFF2-40B4-BE49-F238E27FC236}">
                <a16:creationId xmlns:a16="http://schemas.microsoft.com/office/drawing/2014/main" id="{8A9E880C-9578-456A-258D-028B4D359F1A}"/>
              </a:ext>
            </a:extLst>
          </p:cNvPr>
          <p:cNvGrpSpPr/>
          <p:nvPr/>
        </p:nvGrpSpPr>
        <p:grpSpPr>
          <a:xfrm>
            <a:off x="284480" y="2058940"/>
            <a:ext cx="11623040" cy="5175510"/>
            <a:chOff x="284480" y="2047480"/>
            <a:chExt cx="11623040" cy="5175510"/>
          </a:xfrm>
        </p:grpSpPr>
        <p:sp>
          <p:nvSpPr>
            <p:cNvPr id="20" name="Hexágono 19">
              <a:extLst>
                <a:ext uri="{FF2B5EF4-FFF2-40B4-BE49-F238E27FC236}">
                  <a16:creationId xmlns:a16="http://schemas.microsoft.com/office/drawing/2014/main" id="{1C26FF16-EE95-5E67-0DA3-B47F87597884}"/>
                </a:ext>
              </a:extLst>
            </p:cNvPr>
            <p:cNvSpPr/>
            <p:nvPr/>
          </p:nvSpPr>
          <p:spPr>
            <a:xfrm>
              <a:off x="1095829" y="650671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8" name="Grupo 117">
              <a:extLst>
                <a:ext uri="{FF2B5EF4-FFF2-40B4-BE49-F238E27FC236}">
                  <a16:creationId xmlns:a16="http://schemas.microsoft.com/office/drawing/2014/main" id="{7DC59515-8C92-C7C0-4086-A2F55ABB7EE8}"/>
                </a:ext>
              </a:extLst>
            </p:cNvPr>
            <p:cNvGrpSpPr/>
            <p:nvPr/>
          </p:nvGrpSpPr>
          <p:grpSpPr>
            <a:xfrm>
              <a:off x="284480" y="2047480"/>
              <a:ext cx="11623040" cy="4426211"/>
              <a:chOff x="284480" y="2047480"/>
              <a:chExt cx="11623040" cy="4426211"/>
            </a:xfrm>
          </p:grpSpPr>
          <p:sp>
            <p:nvSpPr>
              <p:cNvPr id="25" name="Rectángulo: esquinas redondeadas 24">
                <a:extLst>
                  <a:ext uri="{FF2B5EF4-FFF2-40B4-BE49-F238E27FC236}">
                    <a16:creationId xmlns:a16="http://schemas.microsoft.com/office/drawing/2014/main" id="{049CA61D-FC4C-4228-B49A-F605434C605C}"/>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esquinas redondeadas 25">
                <a:extLst>
                  <a:ext uri="{FF2B5EF4-FFF2-40B4-BE49-F238E27FC236}">
                    <a16:creationId xmlns:a16="http://schemas.microsoft.com/office/drawing/2014/main" id="{155F170C-2FAA-582C-B5DC-3A9B8B522E3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1" name="Grupo 130">
            <a:extLst>
              <a:ext uri="{FF2B5EF4-FFF2-40B4-BE49-F238E27FC236}">
                <a16:creationId xmlns:a16="http://schemas.microsoft.com/office/drawing/2014/main" id="{33037A98-72C3-35B6-F914-EE3083E729A7}"/>
              </a:ext>
            </a:extLst>
          </p:cNvPr>
          <p:cNvGrpSpPr/>
          <p:nvPr/>
        </p:nvGrpSpPr>
        <p:grpSpPr>
          <a:xfrm>
            <a:off x="276538" y="2088122"/>
            <a:ext cx="11623040" cy="5168031"/>
            <a:chOff x="276538" y="-3184291"/>
            <a:chExt cx="11623040" cy="5168031"/>
          </a:xfrm>
        </p:grpSpPr>
        <p:sp>
          <p:nvSpPr>
            <p:cNvPr id="23" name="Hexágono 22">
              <a:extLst>
                <a:ext uri="{FF2B5EF4-FFF2-40B4-BE49-F238E27FC236}">
                  <a16:creationId xmlns:a16="http://schemas.microsoft.com/office/drawing/2014/main" id="{E383E694-D6AD-17CF-6766-2256AD0736EA}"/>
                </a:ext>
              </a:extLst>
            </p:cNvPr>
            <p:cNvSpPr/>
            <p:nvPr/>
          </p:nvSpPr>
          <p:spPr>
            <a:xfrm>
              <a:off x="4131876" y="1267460"/>
              <a:ext cx="830885" cy="716280"/>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9" name="Grupo 118">
              <a:extLst>
                <a:ext uri="{FF2B5EF4-FFF2-40B4-BE49-F238E27FC236}">
                  <a16:creationId xmlns:a16="http://schemas.microsoft.com/office/drawing/2014/main" id="{97B3EE6A-6153-6E91-E333-FE07D3A318A0}"/>
                </a:ext>
              </a:extLst>
            </p:cNvPr>
            <p:cNvGrpSpPr/>
            <p:nvPr/>
          </p:nvGrpSpPr>
          <p:grpSpPr>
            <a:xfrm>
              <a:off x="276538" y="-3184291"/>
              <a:ext cx="11623040" cy="4426211"/>
              <a:chOff x="284480" y="2047480"/>
              <a:chExt cx="11623040" cy="4426211"/>
            </a:xfrm>
          </p:grpSpPr>
          <p:sp>
            <p:nvSpPr>
              <p:cNvPr id="120" name="Rectángulo: esquinas redondeadas 119">
                <a:extLst>
                  <a:ext uri="{FF2B5EF4-FFF2-40B4-BE49-F238E27FC236}">
                    <a16:creationId xmlns:a16="http://schemas.microsoft.com/office/drawing/2014/main" id="{55B12F0E-D040-A926-929D-049CE440587A}"/>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Rectángulo: esquinas redondeadas 120">
                <a:extLst>
                  <a:ext uri="{FF2B5EF4-FFF2-40B4-BE49-F238E27FC236}">
                    <a16:creationId xmlns:a16="http://schemas.microsoft.com/office/drawing/2014/main" id="{8E477412-A036-5CA8-3E70-F0FCCC4176B7}"/>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0" name="Grupo 129">
            <a:extLst>
              <a:ext uri="{FF2B5EF4-FFF2-40B4-BE49-F238E27FC236}">
                <a16:creationId xmlns:a16="http://schemas.microsoft.com/office/drawing/2014/main" id="{79D14CE8-DDAD-2816-FAE6-54DEF1671EB7}"/>
              </a:ext>
            </a:extLst>
          </p:cNvPr>
          <p:cNvGrpSpPr/>
          <p:nvPr/>
        </p:nvGrpSpPr>
        <p:grpSpPr>
          <a:xfrm>
            <a:off x="312419" y="-3192738"/>
            <a:ext cx="11623040" cy="5176478"/>
            <a:chOff x="312419" y="-3192738"/>
            <a:chExt cx="11623040" cy="5176478"/>
          </a:xfrm>
        </p:grpSpPr>
        <p:sp>
          <p:nvSpPr>
            <p:cNvPr id="21" name="Hexágono 20">
              <a:extLst>
                <a:ext uri="{FF2B5EF4-FFF2-40B4-BE49-F238E27FC236}">
                  <a16:creationId xmlns:a16="http://schemas.microsoft.com/office/drawing/2014/main" id="{600F074E-B743-1D04-0616-6317E02CBCDD}"/>
                </a:ext>
              </a:extLst>
            </p:cNvPr>
            <p:cNvSpPr/>
            <p:nvPr/>
          </p:nvSpPr>
          <p:spPr>
            <a:xfrm>
              <a:off x="7229239" y="1267460"/>
              <a:ext cx="830885" cy="71628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2" name="Grupo 121">
              <a:extLst>
                <a:ext uri="{FF2B5EF4-FFF2-40B4-BE49-F238E27FC236}">
                  <a16:creationId xmlns:a16="http://schemas.microsoft.com/office/drawing/2014/main" id="{5A6635D2-B0A4-CD39-78A3-F48ABA96D8F7}"/>
                </a:ext>
              </a:extLst>
            </p:cNvPr>
            <p:cNvGrpSpPr/>
            <p:nvPr/>
          </p:nvGrpSpPr>
          <p:grpSpPr>
            <a:xfrm>
              <a:off x="312419" y="-3192738"/>
              <a:ext cx="11623040" cy="4426211"/>
              <a:chOff x="284480" y="2047480"/>
              <a:chExt cx="11623040" cy="4426211"/>
            </a:xfrm>
          </p:grpSpPr>
          <p:sp>
            <p:nvSpPr>
              <p:cNvPr id="123" name="Rectángulo: esquinas redondeadas 122">
                <a:extLst>
                  <a:ext uri="{FF2B5EF4-FFF2-40B4-BE49-F238E27FC236}">
                    <a16:creationId xmlns:a16="http://schemas.microsoft.com/office/drawing/2014/main" id="{F01CE0A3-D26B-905B-9C54-AAF2460741FD}"/>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Rectángulo: esquinas redondeadas 123">
                <a:extLst>
                  <a:ext uri="{FF2B5EF4-FFF2-40B4-BE49-F238E27FC236}">
                    <a16:creationId xmlns:a16="http://schemas.microsoft.com/office/drawing/2014/main" id="{45FEEB18-F434-C0FB-BB15-A474818274EF}"/>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2" name="Grupo 131">
            <a:extLst>
              <a:ext uri="{FF2B5EF4-FFF2-40B4-BE49-F238E27FC236}">
                <a16:creationId xmlns:a16="http://schemas.microsoft.com/office/drawing/2014/main" id="{E1436295-D3AB-09B9-8BE5-1312C85EA341}"/>
              </a:ext>
            </a:extLst>
          </p:cNvPr>
          <p:cNvGrpSpPr/>
          <p:nvPr/>
        </p:nvGrpSpPr>
        <p:grpSpPr>
          <a:xfrm>
            <a:off x="268595" y="-3184291"/>
            <a:ext cx="11623040" cy="5168031"/>
            <a:chOff x="268595" y="-3184291"/>
            <a:chExt cx="11623040" cy="5168031"/>
          </a:xfrm>
        </p:grpSpPr>
        <p:grpSp>
          <p:nvGrpSpPr>
            <p:cNvPr id="129" name="Grupo 128">
              <a:extLst>
                <a:ext uri="{FF2B5EF4-FFF2-40B4-BE49-F238E27FC236}">
                  <a16:creationId xmlns:a16="http://schemas.microsoft.com/office/drawing/2014/main" id="{FF9D4EFC-2AF4-94CD-BB9D-F868D830E4F7}"/>
                </a:ext>
              </a:extLst>
            </p:cNvPr>
            <p:cNvGrpSpPr/>
            <p:nvPr/>
          </p:nvGrpSpPr>
          <p:grpSpPr>
            <a:xfrm>
              <a:off x="268595" y="-3184291"/>
              <a:ext cx="11623040" cy="5168031"/>
              <a:chOff x="268595" y="-3184291"/>
              <a:chExt cx="11623040" cy="5168031"/>
            </a:xfrm>
          </p:grpSpPr>
          <p:sp>
            <p:nvSpPr>
              <p:cNvPr id="22" name="Hexágono 21">
                <a:extLst>
                  <a:ext uri="{FF2B5EF4-FFF2-40B4-BE49-F238E27FC236}">
                    <a16:creationId xmlns:a16="http://schemas.microsoft.com/office/drawing/2014/main" id="{D6EA5AAE-B595-6171-5141-E6AD004278B7}"/>
                  </a:ext>
                </a:extLst>
              </p:cNvPr>
              <p:cNvSpPr/>
              <p:nvPr/>
            </p:nvSpPr>
            <p:spPr>
              <a:xfrm>
                <a:off x="10265286" y="126746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5" name="Grupo 124">
                <a:extLst>
                  <a:ext uri="{FF2B5EF4-FFF2-40B4-BE49-F238E27FC236}">
                    <a16:creationId xmlns:a16="http://schemas.microsoft.com/office/drawing/2014/main" id="{D076C849-CB6E-0580-E0B6-059FAAFB7D0A}"/>
                  </a:ext>
                </a:extLst>
              </p:cNvPr>
              <p:cNvGrpSpPr/>
              <p:nvPr/>
            </p:nvGrpSpPr>
            <p:grpSpPr>
              <a:xfrm>
                <a:off x="268595" y="-3184291"/>
                <a:ext cx="11623040" cy="4426211"/>
                <a:chOff x="284480" y="2047480"/>
                <a:chExt cx="11623040" cy="4426211"/>
              </a:xfrm>
            </p:grpSpPr>
            <p:sp>
              <p:nvSpPr>
                <p:cNvPr id="126" name="Rectángulo: esquinas redondeadas 125">
                  <a:extLst>
                    <a:ext uri="{FF2B5EF4-FFF2-40B4-BE49-F238E27FC236}">
                      <a16:creationId xmlns:a16="http://schemas.microsoft.com/office/drawing/2014/main" id="{A4E2C785-2027-1835-7A43-E712291AB30E}"/>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Rectángulo: esquinas redondeadas 126">
                  <a:extLst>
                    <a:ext uri="{FF2B5EF4-FFF2-40B4-BE49-F238E27FC236}">
                      <a16:creationId xmlns:a16="http://schemas.microsoft.com/office/drawing/2014/main" id="{0973712A-92E6-BEE1-7A25-EF15BAE9184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19" name="Rectángulo 18">
              <a:extLst>
                <a:ext uri="{FF2B5EF4-FFF2-40B4-BE49-F238E27FC236}">
                  <a16:creationId xmlns:a16="http://schemas.microsoft.com/office/drawing/2014/main" id="{6A7D20E5-8BA2-926E-C5C5-33A956763238}"/>
                </a:ext>
              </a:extLst>
            </p:cNvPr>
            <p:cNvSpPr/>
            <p:nvPr/>
          </p:nvSpPr>
          <p:spPr>
            <a:xfrm rot="5400000">
              <a:off x="6090920" y="-3555999"/>
              <a:ext cx="66039" cy="10347960"/>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Imagen 4"/>
          <p:cNvPicPr>
            <a:picLocks noChangeAspect="1"/>
          </p:cNvPicPr>
          <p:nvPr/>
        </p:nvPicPr>
        <p:blipFill>
          <a:blip r:embed="rId6"/>
          <a:stretch>
            <a:fillRect/>
          </a:stretch>
        </p:blipFill>
        <p:spPr>
          <a:xfrm>
            <a:off x="-1" y="0"/>
            <a:ext cx="12192005" cy="1623060"/>
          </a:xfrm>
          <a:prstGeom prst="rect">
            <a:avLst/>
          </a:prstGeom>
        </p:spPr>
      </p:pic>
      <p:sp>
        <p:nvSpPr>
          <p:cNvPr id="7" name="Rectángulo 6">
            <a:extLst>
              <a:ext uri="{FF2B5EF4-FFF2-40B4-BE49-F238E27FC236}">
                <a16:creationId xmlns:a16="http://schemas.microsoft.com/office/drawing/2014/main" id="{74A57551-3D37-7F23-4F4E-1E968CB1AD4A}"/>
              </a:ext>
            </a:extLst>
          </p:cNvPr>
          <p:cNvSpPr/>
          <p:nvPr/>
        </p:nvSpPr>
        <p:spPr>
          <a:xfrm>
            <a:off x="1321035" y="558650"/>
            <a:ext cx="7160820" cy="55399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3000" b="1" noProof="0" dirty="0">
                <a:solidFill>
                  <a:prstClr val="white"/>
                </a:solidFill>
                <a:latin typeface="Arial"/>
                <a:cs typeface="Arial"/>
              </a:rPr>
              <a:t>ANALISIS</a:t>
            </a: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grpSp>
        <p:nvGrpSpPr>
          <p:cNvPr id="6" name="Grupo 5">
            <a:extLst>
              <a:ext uri="{FF2B5EF4-FFF2-40B4-BE49-F238E27FC236}">
                <a16:creationId xmlns:a16="http://schemas.microsoft.com/office/drawing/2014/main" id="{6C40B40A-0456-3FC9-C682-5FF91D3D4539}"/>
              </a:ext>
            </a:extLst>
          </p:cNvPr>
          <p:cNvGrpSpPr/>
          <p:nvPr/>
        </p:nvGrpSpPr>
        <p:grpSpPr>
          <a:xfrm>
            <a:off x="635827" y="2194553"/>
            <a:ext cx="9946635" cy="4154984"/>
            <a:chOff x="635827" y="2194553"/>
            <a:chExt cx="9946635" cy="4154984"/>
          </a:xfrm>
        </p:grpSpPr>
        <p:sp>
          <p:nvSpPr>
            <p:cNvPr id="8" name="CuadroTexto 7">
              <a:extLst>
                <a:ext uri="{FF2B5EF4-FFF2-40B4-BE49-F238E27FC236}">
                  <a16:creationId xmlns:a16="http://schemas.microsoft.com/office/drawing/2014/main" id="{01A8CA64-6C8B-7D4A-3BE8-2C3C75EE40B8}"/>
                </a:ext>
              </a:extLst>
            </p:cNvPr>
            <p:cNvSpPr txBox="1"/>
            <p:nvPr/>
          </p:nvSpPr>
          <p:spPr>
            <a:xfrm>
              <a:off x="635827" y="2194553"/>
              <a:ext cx="6428478" cy="4154984"/>
            </a:xfrm>
            <a:prstGeom prst="rect">
              <a:avLst/>
            </a:prstGeom>
            <a:noFill/>
          </p:spPr>
          <p:txBody>
            <a:bodyPr wrap="square" rtlCol="0">
              <a:spAutoFit/>
            </a:bodyPr>
            <a:lstStyle/>
            <a:p>
              <a:pPr algn="just"/>
              <a:r>
                <a:rPr lang="es-MX" sz="2400" dirty="0">
                  <a:solidFill>
                    <a:srgbClr val="0D0D0D"/>
                  </a:solidFill>
                  <a:highlight>
                    <a:srgbClr val="FFFFFF"/>
                  </a:highlight>
                </a:rPr>
                <a:t>La mayor dificultad se encuentra en la automatización de la línea de procesamiento para obtener resultados favorables en TC de diferentes pacientes, debido a la variación de las estructuras anatómicas de cada persona.</a:t>
              </a:r>
            </a:p>
            <a:p>
              <a:pPr algn="just"/>
              <a:endParaRPr lang="es-MX" sz="2400" dirty="0">
                <a:solidFill>
                  <a:srgbClr val="0D0D0D"/>
                </a:solidFill>
                <a:highlight>
                  <a:srgbClr val="FFFFFF"/>
                </a:highlight>
              </a:endParaRPr>
            </a:p>
            <a:p>
              <a:pPr algn="just"/>
              <a:r>
                <a:rPr lang="es-MX" sz="2400" dirty="0">
                  <a:solidFill>
                    <a:srgbClr val="0D0D0D"/>
                  </a:solidFill>
                  <a:highlight>
                    <a:srgbClr val="FFFFFF"/>
                  </a:highlight>
                </a:rPr>
                <a:t>Se dificulta el proceso de posicionar las semillas que dan inicio a los procesos de segmentación. Esta dificultad se incrementa si se tiene en cuenta que se quieren segmentar vasos los cuales por su tamaño son difíciles de generalizar en su posición.</a:t>
              </a:r>
            </a:p>
          </p:txBody>
        </p:sp>
        <p:pic>
          <p:nvPicPr>
            <p:cNvPr id="9" name="Imagen 8">
              <a:extLst>
                <a:ext uri="{FF2B5EF4-FFF2-40B4-BE49-F238E27FC236}">
                  <a16:creationId xmlns:a16="http://schemas.microsoft.com/office/drawing/2014/main" id="{EAE51D19-C5E0-B18B-0B85-D2DAFDFD5A9B}"/>
                </a:ext>
              </a:extLst>
            </p:cNvPr>
            <p:cNvPicPr>
              <a:picLocks noChangeAspect="1"/>
            </p:cNvPicPr>
            <p:nvPr/>
          </p:nvPicPr>
          <p:blipFill>
            <a:blip r:embed="rId7"/>
            <a:stretch>
              <a:fillRect/>
            </a:stretch>
          </p:blipFill>
          <p:spPr>
            <a:xfrm>
              <a:off x="7344383" y="2697610"/>
              <a:ext cx="3238079" cy="3163922"/>
            </a:xfrm>
            <a:prstGeom prst="rect">
              <a:avLst/>
            </a:prstGeom>
            <a:effectLst>
              <a:reflection blurRad="6350" stA="52000" endA="300" endPos="14000" dir="5400000" sy="-100000" algn="bl" rotWithShape="0"/>
              <a:softEdge rad="63500"/>
            </a:effectLst>
          </p:spPr>
        </p:pic>
      </p:grpSp>
    </p:spTree>
    <p:extLst>
      <p:ext uri="{BB962C8B-B14F-4D97-AF65-F5344CB8AC3E}">
        <p14:creationId xmlns:p14="http://schemas.microsoft.com/office/powerpoint/2010/main" val="14518323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upo 127">
            <a:extLst>
              <a:ext uri="{FF2B5EF4-FFF2-40B4-BE49-F238E27FC236}">
                <a16:creationId xmlns:a16="http://schemas.microsoft.com/office/drawing/2014/main" id="{8A9E880C-9578-456A-258D-028B4D359F1A}"/>
              </a:ext>
            </a:extLst>
          </p:cNvPr>
          <p:cNvGrpSpPr/>
          <p:nvPr/>
        </p:nvGrpSpPr>
        <p:grpSpPr>
          <a:xfrm>
            <a:off x="284480" y="2058940"/>
            <a:ext cx="11623040" cy="5175510"/>
            <a:chOff x="284480" y="2047480"/>
            <a:chExt cx="11623040" cy="5175510"/>
          </a:xfrm>
        </p:grpSpPr>
        <p:sp>
          <p:nvSpPr>
            <p:cNvPr id="20" name="Hexágono 19">
              <a:extLst>
                <a:ext uri="{FF2B5EF4-FFF2-40B4-BE49-F238E27FC236}">
                  <a16:creationId xmlns:a16="http://schemas.microsoft.com/office/drawing/2014/main" id="{1C26FF16-EE95-5E67-0DA3-B47F87597884}"/>
                </a:ext>
              </a:extLst>
            </p:cNvPr>
            <p:cNvSpPr/>
            <p:nvPr/>
          </p:nvSpPr>
          <p:spPr>
            <a:xfrm>
              <a:off x="1095829" y="650671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8" name="Grupo 117">
              <a:extLst>
                <a:ext uri="{FF2B5EF4-FFF2-40B4-BE49-F238E27FC236}">
                  <a16:creationId xmlns:a16="http://schemas.microsoft.com/office/drawing/2014/main" id="{7DC59515-8C92-C7C0-4086-A2F55ABB7EE8}"/>
                </a:ext>
              </a:extLst>
            </p:cNvPr>
            <p:cNvGrpSpPr/>
            <p:nvPr/>
          </p:nvGrpSpPr>
          <p:grpSpPr>
            <a:xfrm>
              <a:off x="284480" y="2047480"/>
              <a:ext cx="11623040" cy="4426211"/>
              <a:chOff x="284480" y="2047480"/>
              <a:chExt cx="11623040" cy="4426211"/>
            </a:xfrm>
          </p:grpSpPr>
          <p:sp>
            <p:nvSpPr>
              <p:cNvPr id="25" name="Rectángulo: esquinas redondeadas 24">
                <a:extLst>
                  <a:ext uri="{FF2B5EF4-FFF2-40B4-BE49-F238E27FC236}">
                    <a16:creationId xmlns:a16="http://schemas.microsoft.com/office/drawing/2014/main" id="{049CA61D-FC4C-4228-B49A-F605434C605C}"/>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esquinas redondeadas 25">
                <a:extLst>
                  <a:ext uri="{FF2B5EF4-FFF2-40B4-BE49-F238E27FC236}">
                    <a16:creationId xmlns:a16="http://schemas.microsoft.com/office/drawing/2014/main" id="{155F170C-2FAA-582C-B5DC-3A9B8B522E3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1" name="Grupo 130">
            <a:extLst>
              <a:ext uri="{FF2B5EF4-FFF2-40B4-BE49-F238E27FC236}">
                <a16:creationId xmlns:a16="http://schemas.microsoft.com/office/drawing/2014/main" id="{33037A98-72C3-35B6-F914-EE3083E729A7}"/>
              </a:ext>
            </a:extLst>
          </p:cNvPr>
          <p:cNvGrpSpPr/>
          <p:nvPr/>
        </p:nvGrpSpPr>
        <p:grpSpPr>
          <a:xfrm>
            <a:off x="276538" y="2088122"/>
            <a:ext cx="11623040" cy="5168031"/>
            <a:chOff x="276538" y="-3184291"/>
            <a:chExt cx="11623040" cy="5168031"/>
          </a:xfrm>
        </p:grpSpPr>
        <p:sp>
          <p:nvSpPr>
            <p:cNvPr id="23" name="Hexágono 22">
              <a:extLst>
                <a:ext uri="{FF2B5EF4-FFF2-40B4-BE49-F238E27FC236}">
                  <a16:creationId xmlns:a16="http://schemas.microsoft.com/office/drawing/2014/main" id="{E383E694-D6AD-17CF-6766-2256AD0736EA}"/>
                </a:ext>
              </a:extLst>
            </p:cNvPr>
            <p:cNvSpPr/>
            <p:nvPr/>
          </p:nvSpPr>
          <p:spPr>
            <a:xfrm>
              <a:off x="4131876" y="1267460"/>
              <a:ext cx="830885" cy="716280"/>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9" name="Grupo 118">
              <a:extLst>
                <a:ext uri="{FF2B5EF4-FFF2-40B4-BE49-F238E27FC236}">
                  <a16:creationId xmlns:a16="http://schemas.microsoft.com/office/drawing/2014/main" id="{97B3EE6A-6153-6E91-E333-FE07D3A318A0}"/>
                </a:ext>
              </a:extLst>
            </p:cNvPr>
            <p:cNvGrpSpPr/>
            <p:nvPr/>
          </p:nvGrpSpPr>
          <p:grpSpPr>
            <a:xfrm>
              <a:off x="276538" y="-3184291"/>
              <a:ext cx="11623040" cy="4426211"/>
              <a:chOff x="284480" y="2047480"/>
              <a:chExt cx="11623040" cy="4426211"/>
            </a:xfrm>
          </p:grpSpPr>
          <p:sp>
            <p:nvSpPr>
              <p:cNvPr id="120" name="Rectángulo: esquinas redondeadas 119">
                <a:extLst>
                  <a:ext uri="{FF2B5EF4-FFF2-40B4-BE49-F238E27FC236}">
                    <a16:creationId xmlns:a16="http://schemas.microsoft.com/office/drawing/2014/main" id="{55B12F0E-D040-A926-929D-049CE440587A}"/>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Rectángulo: esquinas redondeadas 120">
                <a:extLst>
                  <a:ext uri="{FF2B5EF4-FFF2-40B4-BE49-F238E27FC236}">
                    <a16:creationId xmlns:a16="http://schemas.microsoft.com/office/drawing/2014/main" id="{8E477412-A036-5CA8-3E70-F0FCCC4176B7}"/>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0" name="Grupo 129">
            <a:extLst>
              <a:ext uri="{FF2B5EF4-FFF2-40B4-BE49-F238E27FC236}">
                <a16:creationId xmlns:a16="http://schemas.microsoft.com/office/drawing/2014/main" id="{79D14CE8-DDAD-2816-FAE6-54DEF1671EB7}"/>
              </a:ext>
            </a:extLst>
          </p:cNvPr>
          <p:cNvGrpSpPr/>
          <p:nvPr/>
        </p:nvGrpSpPr>
        <p:grpSpPr>
          <a:xfrm>
            <a:off x="312419" y="2110782"/>
            <a:ext cx="11623040" cy="5176478"/>
            <a:chOff x="312419" y="-3192738"/>
            <a:chExt cx="11623040" cy="5176478"/>
          </a:xfrm>
        </p:grpSpPr>
        <p:sp>
          <p:nvSpPr>
            <p:cNvPr id="21" name="Hexágono 20">
              <a:extLst>
                <a:ext uri="{FF2B5EF4-FFF2-40B4-BE49-F238E27FC236}">
                  <a16:creationId xmlns:a16="http://schemas.microsoft.com/office/drawing/2014/main" id="{600F074E-B743-1D04-0616-6317E02CBCDD}"/>
                </a:ext>
              </a:extLst>
            </p:cNvPr>
            <p:cNvSpPr/>
            <p:nvPr/>
          </p:nvSpPr>
          <p:spPr>
            <a:xfrm>
              <a:off x="7229239" y="1267460"/>
              <a:ext cx="830885" cy="71628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2" name="Grupo 121">
              <a:extLst>
                <a:ext uri="{FF2B5EF4-FFF2-40B4-BE49-F238E27FC236}">
                  <a16:creationId xmlns:a16="http://schemas.microsoft.com/office/drawing/2014/main" id="{5A6635D2-B0A4-CD39-78A3-F48ABA96D8F7}"/>
                </a:ext>
              </a:extLst>
            </p:cNvPr>
            <p:cNvGrpSpPr/>
            <p:nvPr/>
          </p:nvGrpSpPr>
          <p:grpSpPr>
            <a:xfrm>
              <a:off x="312419" y="-3192738"/>
              <a:ext cx="11623040" cy="4426211"/>
              <a:chOff x="284480" y="2047480"/>
              <a:chExt cx="11623040" cy="4426211"/>
            </a:xfrm>
          </p:grpSpPr>
          <p:sp>
            <p:nvSpPr>
              <p:cNvPr id="123" name="Rectángulo: esquinas redondeadas 122">
                <a:extLst>
                  <a:ext uri="{FF2B5EF4-FFF2-40B4-BE49-F238E27FC236}">
                    <a16:creationId xmlns:a16="http://schemas.microsoft.com/office/drawing/2014/main" id="{F01CE0A3-D26B-905B-9C54-AAF2460741FD}"/>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Rectángulo: esquinas redondeadas 123">
                <a:extLst>
                  <a:ext uri="{FF2B5EF4-FFF2-40B4-BE49-F238E27FC236}">
                    <a16:creationId xmlns:a16="http://schemas.microsoft.com/office/drawing/2014/main" id="{45FEEB18-F434-C0FB-BB15-A474818274EF}"/>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2" name="Grupo 131">
            <a:extLst>
              <a:ext uri="{FF2B5EF4-FFF2-40B4-BE49-F238E27FC236}">
                <a16:creationId xmlns:a16="http://schemas.microsoft.com/office/drawing/2014/main" id="{E1436295-D3AB-09B9-8BE5-1312C85EA341}"/>
              </a:ext>
            </a:extLst>
          </p:cNvPr>
          <p:cNvGrpSpPr/>
          <p:nvPr/>
        </p:nvGrpSpPr>
        <p:grpSpPr>
          <a:xfrm>
            <a:off x="268595" y="-3184291"/>
            <a:ext cx="11623040" cy="5168031"/>
            <a:chOff x="268595" y="-3184291"/>
            <a:chExt cx="11623040" cy="5168031"/>
          </a:xfrm>
        </p:grpSpPr>
        <p:grpSp>
          <p:nvGrpSpPr>
            <p:cNvPr id="129" name="Grupo 128">
              <a:extLst>
                <a:ext uri="{FF2B5EF4-FFF2-40B4-BE49-F238E27FC236}">
                  <a16:creationId xmlns:a16="http://schemas.microsoft.com/office/drawing/2014/main" id="{FF9D4EFC-2AF4-94CD-BB9D-F868D830E4F7}"/>
                </a:ext>
              </a:extLst>
            </p:cNvPr>
            <p:cNvGrpSpPr/>
            <p:nvPr/>
          </p:nvGrpSpPr>
          <p:grpSpPr>
            <a:xfrm>
              <a:off x="268595" y="-3184291"/>
              <a:ext cx="11623040" cy="5168031"/>
              <a:chOff x="268595" y="-3184291"/>
              <a:chExt cx="11623040" cy="5168031"/>
            </a:xfrm>
          </p:grpSpPr>
          <p:sp>
            <p:nvSpPr>
              <p:cNvPr id="22" name="Hexágono 21">
                <a:extLst>
                  <a:ext uri="{FF2B5EF4-FFF2-40B4-BE49-F238E27FC236}">
                    <a16:creationId xmlns:a16="http://schemas.microsoft.com/office/drawing/2014/main" id="{D6EA5AAE-B595-6171-5141-E6AD004278B7}"/>
                  </a:ext>
                </a:extLst>
              </p:cNvPr>
              <p:cNvSpPr/>
              <p:nvPr/>
            </p:nvSpPr>
            <p:spPr>
              <a:xfrm>
                <a:off x="10265286" y="126746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5" name="Grupo 124">
                <a:extLst>
                  <a:ext uri="{FF2B5EF4-FFF2-40B4-BE49-F238E27FC236}">
                    <a16:creationId xmlns:a16="http://schemas.microsoft.com/office/drawing/2014/main" id="{D076C849-CB6E-0580-E0B6-059FAAFB7D0A}"/>
                  </a:ext>
                </a:extLst>
              </p:cNvPr>
              <p:cNvGrpSpPr/>
              <p:nvPr/>
            </p:nvGrpSpPr>
            <p:grpSpPr>
              <a:xfrm>
                <a:off x="268595" y="-3184291"/>
                <a:ext cx="11623040" cy="4426211"/>
                <a:chOff x="284480" y="2047480"/>
                <a:chExt cx="11623040" cy="4426211"/>
              </a:xfrm>
            </p:grpSpPr>
            <p:sp>
              <p:nvSpPr>
                <p:cNvPr id="126" name="Rectángulo: esquinas redondeadas 125">
                  <a:extLst>
                    <a:ext uri="{FF2B5EF4-FFF2-40B4-BE49-F238E27FC236}">
                      <a16:creationId xmlns:a16="http://schemas.microsoft.com/office/drawing/2014/main" id="{A4E2C785-2027-1835-7A43-E712291AB30E}"/>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Rectángulo: esquinas redondeadas 126">
                  <a:extLst>
                    <a:ext uri="{FF2B5EF4-FFF2-40B4-BE49-F238E27FC236}">
                      <a16:creationId xmlns:a16="http://schemas.microsoft.com/office/drawing/2014/main" id="{0973712A-92E6-BEE1-7A25-EF15BAE9184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19" name="Rectángulo 18">
              <a:extLst>
                <a:ext uri="{FF2B5EF4-FFF2-40B4-BE49-F238E27FC236}">
                  <a16:creationId xmlns:a16="http://schemas.microsoft.com/office/drawing/2014/main" id="{6A7D20E5-8BA2-926E-C5C5-33A956763238}"/>
                </a:ext>
              </a:extLst>
            </p:cNvPr>
            <p:cNvSpPr/>
            <p:nvPr/>
          </p:nvSpPr>
          <p:spPr>
            <a:xfrm rot="5400000">
              <a:off x="6090920" y="-3555999"/>
              <a:ext cx="66039" cy="10347960"/>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Imagen 4"/>
          <p:cNvPicPr>
            <a:picLocks noChangeAspect="1"/>
          </p:cNvPicPr>
          <p:nvPr/>
        </p:nvPicPr>
        <p:blipFill>
          <a:blip r:embed="rId6"/>
          <a:stretch>
            <a:fillRect/>
          </a:stretch>
        </p:blipFill>
        <p:spPr>
          <a:xfrm>
            <a:off x="-1" y="0"/>
            <a:ext cx="12192005" cy="1623060"/>
          </a:xfrm>
          <a:prstGeom prst="rect">
            <a:avLst/>
          </a:prstGeom>
        </p:spPr>
      </p:pic>
      <p:grpSp>
        <p:nvGrpSpPr>
          <p:cNvPr id="2" name="Grupo 1">
            <a:extLst>
              <a:ext uri="{FF2B5EF4-FFF2-40B4-BE49-F238E27FC236}">
                <a16:creationId xmlns:a16="http://schemas.microsoft.com/office/drawing/2014/main" id="{04E2E79B-20E7-4B67-F293-8A70887B7A58}"/>
              </a:ext>
            </a:extLst>
          </p:cNvPr>
          <p:cNvGrpSpPr/>
          <p:nvPr/>
        </p:nvGrpSpPr>
        <p:grpSpPr>
          <a:xfrm>
            <a:off x="556419" y="2135106"/>
            <a:ext cx="10026042" cy="4431983"/>
            <a:chOff x="556419" y="2135106"/>
            <a:chExt cx="10026042" cy="4431983"/>
          </a:xfrm>
        </p:grpSpPr>
        <p:sp>
          <p:nvSpPr>
            <p:cNvPr id="3" name="CuadroTexto 2">
              <a:extLst>
                <a:ext uri="{FF2B5EF4-FFF2-40B4-BE49-F238E27FC236}">
                  <a16:creationId xmlns:a16="http://schemas.microsoft.com/office/drawing/2014/main" id="{846519B2-540C-97BF-E9FD-D61B8A61DF5C}"/>
                </a:ext>
              </a:extLst>
            </p:cNvPr>
            <p:cNvSpPr txBox="1"/>
            <p:nvPr/>
          </p:nvSpPr>
          <p:spPr>
            <a:xfrm>
              <a:off x="556419" y="2135106"/>
              <a:ext cx="6787963" cy="4431983"/>
            </a:xfrm>
            <a:prstGeom prst="rect">
              <a:avLst/>
            </a:prstGeom>
            <a:noFill/>
          </p:spPr>
          <p:txBody>
            <a:bodyPr wrap="square" rtlCol="0">
              <a:spAutoFit/>
            </a:bodyPr>
            <a:lstStyle/>
            <a:p>
              <a:pPr marL="285750" indent="-285750" algn="just">
                <a:buFont typeface="Arial" panose="020B0604020202020204" pitchFamily="34" charset="0"/>
                <a:buChar char="•"/>
              </a:pPr>
              <a:r>
                <a:rPr lang="es-MX" sz="2400" dirty="0">
                  <a:solidFill>
                    <a:srgbClr val="0D0D0D"/>
                  </a:solidFill>
                  <a:highlight>
                    <a:srgbClr val="FFFFFF"/>
                  </a:highlight>
                </a:rPr>
                <a:t>EL algoritmo </a:t>
              </a:r>
              <a:r>
                <a:rPr lang="es-MX" sz="2400" dirty="0" err="1">
                  <a:solidFill>
                    <a:srgbClr val="0D0D0D"/>
                  </a:solidFill>
                  <a:highlight>
                    <a:srgbClr val="FFFFFF"/>
                  </a:highlight>
                </a:rPr>
                <a:t>Fast</a:t>
              </a:r>
              <a:r>
                <a:rPr lang="es-MX" sz="2400" dirty="0">
                  <a:solidFill>
                    <a:srgbClr val="0D0D0D"/>
                  </a:solidFill>
                  <a:highlight>
                    <a:srgbClr val="FFFFFF"/>
                  </a:highlight>
                </a:rPr>
                <a:t> </a:t>
              </a:r>
              <a:r>
                <a:rPr lang="es-MX" sz="2400" dirty="0" err="1">
                  <a:solidFill>
                    <a:srgbClr val="0D0D0D"/>
                  </a:solidFill>
                  <a:highlight>
                    <a:srgbClr val="FFFFFF"/>
                  </a:highlight>
                </a:rPr>
                <a:t>Marching</a:t>
              </a:r>
              <a:r>
                <a:rPr lang="es-MX" sz="2400" dirty="0">
                  <a:solidFill>
                    <a:srgbClr val="0D0D0D"/>
                  </a:solidFill>
                  <a:highlight>
                    <a:srgbClr val="FFFFFF"/>
                  </a:highlight>
                </a:rPr>
                <a:t>, facilitando su extracción del cerebro la imagen original.</a:t>
              </a:r>
            </a:p>
            <a:p>
              <a:pPr marL="285750" indent="-285750" algn="just">
                <a:buFont typeface="Arial" panose="020B0604020202020204" pitchFamily="34" charset="0"/>
                <a:buChar char="•"/>
              </a:pPr>
              <a:endParaRPr lang="es-MX" sz="2400" dirty="0">
                <a:solidFill>
                  <a:srgbClr val="0D0D0D"/>
                </a:solidFill>
                <a:highlight>
                  <a:srgbClr val="FFFFFF"/>
                </a:highlight>
              </a:endParaRPr>
            </a:p>
            <a:p>
              <a:pPr marL="285750" indent="-285750" algn="just">
                <a:buFont typeface="Arial" panose="020B0604020202020204" pitchFamily="34" charset="0"/>
                <a:buChar char="•"/>
              </a:pPr>
              <a:r>
                <a:rPr lang="es-MX" sz="2400" dirty="0">
                  <a:solidFill>
                    <a:srgbClr val="0D0D0D"/>
                  </a:solidFill>
                  <a:highlight>
                    <a:srgbClr val="FFFFFF"/>
                  </a:highlight>
                </a:rPr>
                <a:t>Las técnicas de substracción permiten aislar el cerebro del cráneo.</a:t>
              </a:r>
            </a:p>
            <a:p>
              <a:pPr marL="285750" indent="-285750" algn="just">
                <a:buFont typeface="Arial" panose="020B0604020202020204" pitchFamily="34" charset="0"/>
                <a:buChar char="•"/>
              </a:pPr>
              <a:endParaRPr lang="es-MX" sz="2400" dirty="0">
                <a:solidFill>
                  <a:srgbClr val="0D0D0D"/>
                </a:solidFill>
                <a:highlight>
                  <a:srgbClr val="FFFFFF"/>
                </a:highlight>
              </a:endParaRPr>
            </a:p>
            <a:p>
              <a:pPr marL="285750" indent="-285750" algn="just">
                <a:buFont typeface="Arial" panose="020B0604020202020204" pitchFamily="34" charset="0"/>
                <a:buChar char="•"/>
              </a:pPr>
              <a:r>
                <a:rPr lang="es-MX" sz="2400" dirty="0">
                  <a:solidFill>
                    <a:srgbClr val="0D0D0D"/>
                  </a:solidFill>
                  <a:highlight>
                    <a:srgbClr val="FFFFFF"/>
                  </a:highlight>
                </a:rPr>
                <a:t>La aplicación de un filtro de mediana con un radio de 5, mejora la uniformidad de la imagen</a:t>
              </a:r>
            </a:p>
            <a:p>
              <a:pPr marL="285750" indent="-285750" algn="just">
                <a:buFont typeface="Arial" panose="020B0604020202020204" pitchFamily="34" charset="0"/>
                <a:buChar char="•"/>
              </a:pPr>
              <a:endParaRPr lang="es-MX" sz="2400" dirty="0">
                <a:solidFill>
                  <a:srgbClr val="0D0D0D"/>
                </a:solidFill>
                <a:highlight>
                  <a:srgbClr val="FFFFFF"/>
                </a:highlight>
              </a:endParaRPr>
            </a:p>
            <a:p>
              <a:pPr marL="285750" indent="-285750" algn="just">
                <a:buFont typeface="Arial" panose="020B0604020202020204" pitchFamily="34" charset="0"/>
                <a:buChar char="•"/>
              </a:pPr>
              <a:r>
                <a:rPr lang="es-MX" sz="2400" dirty="0">
                  <a:solidFill>
                    <a:srgbClr val="0D0D0D"/>
                  </a:solidFill>
                  <a:highlight>
                    <a:srgbClr val="FFFFFF"/>
                  </a:highlight>
                </a:rPr>
                <a:t>Los artefactos como el "</a:t>
              </a:r>
              <a:r>
                <a:rPr lang="es-MX" sz="2400" dirty="0" err="1">
                  <a:solidFill>
                    <a:srgbClr val="0D0D0D"/>
                  </a:solidFill>
                  <a:highlight>
                    <a:srgbClr val="FFFFFF"/>
                  </a:highlight>
                </a:rPr>
                <a:t>beam</a:t>
              </a:r>
              <a:r>
                <a:rPr lang="es-MX" sz="2400" dirty="0">
                  <a:solidFill>
                    <a:srgbClr val="0D0D0D"/>
                  </a:solidFill>
                  <a:highlight>
                    <a:srgbClr val="FFFFFF"/>
                  </a:highlight>
                </a:rPr>
                <a:t> </a:t>
              </a:r>
              <a:r>
                <a:rPr lang="es-MX" sz="2400" dirty="0" err="1">
                  <a:solidFill>
                    <a:srgbClr val="0D0D0D"/>
                  </a:solidFill>
                  <a:highlight>
                    <a:srgbClr val="FFFFFF"/>
                  </a:highlight>
                </a:rPr>
                <a:t>hardening</a:t>
              </a:r>
              <a:r>
                <a:rPr lang="es-MX" sz="2400" dirty="0">
                  <a:solidFill>
                    <a:srgbClr val="0D0D0D"/>
                  </a:solidFill>
                  <a:highlight>
                    <a:srgbClr val="FFFFFF"/>
                  </a:highlight>
                </a:rPr>
                <a:t>" complican la segmentación en áreas específicas.</a:t>
              </a:r>
            </a:p>
            <a:p>
              <a:pPr marL="285750" indent="-285750" algn="just">
                <a:buFont typeface="Arial" panose="020B0604020202020204" pitchFamily="34" charset="0"/>
                <a:buChar char="•"/>
              </a:pPr>
              <a:endParaRPr lang="es-MX" dirty="0">
                <a:solidFill>
                  <a:srgbClr val="0D0D0D"/>
                </a:solidFill>
                <a:highlight>
                  <a:srgbClr val="FFFFFF"/>
                </a:highlight>
                <a:latin typeface="Söhne"/>
              </a:endParaRPr>
            </a:p>
          </p:txBody>
        </p:sp>
        <p:pic>
          <p:nvPicPr>
            <p:cNvPr id="4" name="Imagen 3">
              <a:extLst>
                <a:ext uri="{FF2B5EF4-FFF2-40B4-BE49-F238E27FC236}">
                  <a16:creationId xmlns:a16="http://schemas.microsoft.com/office/drawing/2014/main" id="{05E7BD41-C5E6-C9D9-200F-59E0D8F3BB96}"/>
                </a:ext>
              </a:extLst>
            </p:cNvPr>
            <p:cNvPicPr>
              <a:picLocks noChangeAspect="1"/>
            </p:cNvPicPr>
            <p:nvPr/>
          </p:nvPicPr>
          <p:blipFill>
            <a:blip r:embed="rId7"/>
            <a:stretch>
              <a:fillRect/>
            </a:stretch>
          </p:blipFill>
          <p:spPr>
            <a:xfrm>
              <a:off x="7344382" y="2697610"/>
              <a:ext cx="3238079" cy="3163922"/>
            </a:xfrm>
            <a:prstGeom prst="rect">
              <a:avLst/>
            </a:prstGeom>
            <a:effectLst>
              <a:reflection blurRad="6350" stA="52000" endA="300" endPos="14000" dir="5400000" sy="-100000" algn="bl" rotWithShape="0"/>
              <a:softEdge rad="63500"/>
            </a:effectLst>
          </p:spPr>
        </p:pic>
      </p:grpSp>
      <p:sp>
        <p:nvSpPr>
          <p:cNvPr id="10" name="Rectángulo 9">
            <a:extLst>
              <a:ext uri="{FF2B5EF4-FFF2-40B4-BE49-F238E27FC236}">
                <a16:creationId xmlns:a16="http://schemas.microsoft.com/office/drawing/2014/main" id="{1913F184-FB56-D64C-E4EC-01F4043067D0}"/>
              </a:ext>
            </a:extLst>
          </p:cNvPr>
          <p:cNvSpPr/>
          <p:nvPr/>
        </p:nvSpPr>
        <p:spPr>
          <a:xfrm>
            <a:off x="1321035" y="558650"/>
            <a:ext cx="7160820" cy="55399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3000" b="1" noProof="0" dirty="0">
                <a:solidFill>
                  <a:prstClr val="white"/>
                </a:solidFill>
                <a:latin typeface="Arial"/>
                <a:cs typeface="Arial"/>
              </a:rPr>
              <a:t>CONCLUSIONES</a:t>
            </a: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2667288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upo 127">
            <a:extLst>
              <a:ext uri="{FF2B5EF4-FFF2-40B4-BE49-F238E27FC236}">
                <a16:creationId xmlns:a16="http://schemas.microsoft.com/office/drawing/2014/main" id="{8A9E880C-9578-456A-258D-028B4D359F1A}"/>
              </a:ext>
            </a:extLst>
          </p:cNvPr>
          <p:cNvGrpSpPr/>
          <p:nvPr/>
        </p:nvGrpSpPr>
        <p:grpSpPr>
          <a:xfrm>
            <a:off x="284480" y="2058940"/>
            <a:ext cx="11623040" cy="5175510"/>
            <a:chOff x="284480" y="2047480"/>
            <a:chExt cx="11623040" cy="5175510"/>
          </a:xfrm>
        </p:grpSpPr>
        <p:sp>
          <p:nvSpPr>
            <p:cNvPr id="20" name="Hexágono 19">
              <a:extLst>
                <a:ext uri="{FF2B5EF4-FFF2-40B4-BE49-F238E27FC236}">
                  <a16:creationId xmlns:a16="http://schemas.microsoft.com/office/drawing/2014/main" id="{1C26FF16-EE95-5E67-0DA3-B47F87597884}"/>
                </a:ext>
              </a:extLst>
            </p:cNvPr>
            <p:cNvSpPr/>
            <p:nvPr/>
          </p:nvSpPr>
          <p:spPr>
            <a:xfrm>
              <a:off x="1095829" y="650671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8" name="Grupo 117">
              <a:extLst>
                <a:ext uri="{FF2B5EF4-FFF2-40B4-BE49-F238E27FC236}">
                  <a16:creationId xmlns:a16="http://schemas.microsoft.com/office/drawing/2014/main" id="{7DC59515-8C92-C7C0-4086-A2F55ABB7EE8}"/>
                </a:ext>
              </a:extLst>
            </p:cNvPr>
            <p:cNvGrpSpPr/>
            <p:nvPr/>
          </p:nvGrpSpPr>
          <p:grpSpPr>
            <a:xfrm>
              <a:off x="284480" y="2047480"/>
              <a:ext cx="11623040" cy="4426211"/>
              <a:chOff x="284480" y="2047480"/>
              <a:chExt cx="11623040" cy="4426211"/>
            </a:xfrm>
          </p:grpSpPr>
          <p:sp>
            <p:nvSpPr>
              <p:cNvPr id="25" name="Rectángulo: esquinas redondeadas 24">
                <a:extLst>
                  <a:ext uri="{FF2B5EF4-FFF2-40B4-BE49-F238E27FC236}">
                    <a16:creationId xmlns:a16="http://schemas.microsoft.com/office/drawing/2014/main" id="{049CA61D-FC4C-4228-B49A-F605434C605C}"/>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esquinas redondeadas 25">
                <a:extLst>
                  <a:ext uri="{FF2B5EF4-FFF2-40B4-BE49-F238E27FC236}">
                    <a16:creationId xmlns:a16="http://schemas.microsoft.com/office/drawing/2014/main" id="{155F170C-2FAA-582C-B5DC-3A9B8B522E3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1" name="Grupo 130">
            <a:extLst>
              <a:ext uri="{FF2B5EF4-FFF2-40B4-BE49-F238E27FC236}">
                <a16:creationId xmlns:a16="http://schemas.microsoft.com/office/drawing/2014/main" id="{33037A98-72C3-35B6-F914-EE3083E729A7}"/>
              </a:ext>
            </a:extLst>
          </p:cNvPr>
          <p:cNvGrpSpPr/>
          <p:nvPr/>
        </p:nvGrpSpPr>
        <p:grpSpPr>
          <a:xfrm>
            <a:off x="276538" y="2088122"/>
            <a:ext cx="11623040" cy="5168031"/>
            <a:chOff x="276538" y="-3184291"/>
            <a:chExt cx="11623040" cy="5168031"/>
          </a:xfrm>
        </p:grpSpPr>
        <p:sp>
          <p:nvSpPr>
            <p:cNvPr id="23" name="Hexágono 22">
              <a:extLst>
                <a:ext uri="{FF2B5EF4-FFF2-40B4-BE49-F238E27FC236}">
                  <a16:creationId xmlns:a16="http://schemas.microsoft.com/office/drawing/2014/main" id="{E383E694-D6AD-17CF-6766-2256AD0736EA}"/>
                </a:ext>
              </a:extLst>
            </p:cNvPr>
            <p:cNvSpPr/>
            <p:nvPr/>
          </p:nvSpPr>
          <p:spPr>
            <a:xfrm>
              <a:off x="4131876" y="1267460"/>
              <a:ext cx="830885" cy="716280"/>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9" name="Grupo 118">
              <a:extLst>
                <a:ext uri="{FF2B5EF4-FFF2-40B4-BE49-F238E27FC236}">
                  <a16:creationId xmlns:a16="http://schemas.microsoft.com/office/drawing/2014/main" id="{97B3EE6A-6153-6E91-E333-FE07D3A318A0}"/>
                </a:ext>
              </a:extLst>
            </p:cNvPr>
            <p:cNvGrpSpPr/>
            <p:nvPr/>
          </p:nvGrpSpPr>
          <p:grpSpPr>
            <a:xfrm>
              <a:off x="276538" y="-3184291"/>
              <a:ext cx="11623040" cy="4426211"/>
              <a:chOff x="284480" y="2047480"/>
              <a:chExt cx="11623040" cy="4426211"/>
            </a:xfrm>
          </p:grpSpPr>
          <p:sp>
            <p:nvSpPr>
              <p:cNvPr id="120" name="Rectángulo: esquinas redondeadas 119">
                <a:extLst>
                  <a:ext uri="{FF2B5EF4-FFF2-40B4-BE49-F238E27FC236}">
                    <a16:creationId xmlns:a16="http://schemas.microsoft.com/office/drawing/2014/main" id="{55B12F0E-D040-A926-929D-049CE440587A}"/>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Rectángulo: esquinas redondeadas 120">
                <a:extLst>
                  <a:ext uri="{FF2B5EF4-FFF2-40B4-BE49-F238E27FC236}">
                    <a16:creationId xmlns:a16="http://schemas.microsoft.com/office/drawing/2014/main" id="{8E477412-A036-5CA8-3E70-F0FCCC4176B7}"/>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0" name="Grupo 129">
            <a:extLst>
              <a:ext uri="{FF2B5EF4-FFF2-40B4-BE49-F238E27FC236}">
                <a16:creationId xmlns:a16="http://schemas.microsoft.com/office/drawing/2014/main" id="{79D14CE8-DDAD-2816-FAE6-54DEF1671EB7}"/>
              </a:ext>
            </a:extLst>
          </p:cNvPr>
          <p:cNvGrpSpPr/>
          <p:nvPr/>
        </p:nvGrpSpPr>
        <p:grpSpPr>
          <a:xfrm>
            <a:off x="312419" y="2110782"/>
            <a:ext cx="11623040" cy="5176478"/>
            <a:chOff x="312419" y="-3192738"/>
            <a:chExt cx="11623040" cy="5176478"/>
          </a:xfrm>
        </p:grpSpPr>
        <p:sp>
          <p:nvSpPr>
            <p:cNvPr id="21" name="Hexágono 20">
              <a:extLst>
                <a:ext uri="{FF2B5EF4-FFF2-40B4-BE49-F238E27FC236}">
                  <a16:creationId xmlns:a16="http://schemas.microsoft.com/office/drawing/2014/main" id="{600F074E-B743-1D04-0616-6317E02CBCDD}"/>
                </a:ext>
              </a:extLst>
            </p:cNvPr>
            <p:cNvSpPr/>
            <p:nvPr/>
          </p:nvSpPr>
          <p:spPr>
            <a:xfrm>
              <a:off x="7229239" y="1267460"/>
              <a:ext cx="830885" cy="71628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2" name="Grupo 121">
              <a:extLst>
                <a:ext uri="{FF2B5EF4-FFF2-40B4-BE49-F238E27FC236}">
                  <a16:creationId xmlns:a16="http://schemas.microsoft.com/office/drawing/2014/main" id="{5A6635D2-B0A4-CD39-78A3-F48ABA96D8F7}"/>
                </a:ext>
              </a:extLst>
            </p:cNvPr>
            <p:cNvGrpSpPr/>
            <p:nvPr/>
          </p:nvGrpSpPr>
          <p:grpSpPr>
            <a:xfrm>
              <a:off x="312419" y="-3192738"/>
              <a:ext cx="11623040" cy="4426211"/>
              <a:chOff x="284480" y="2047480"/>
              <a:chExt cx="11623040" cy="4426211"/>
            </a:xfrm>
          </p:grpSpPr>
          <p:sp>
            <p:nvSpPr>
              <p:cNvPr id="123" name="Rectángulo: esquinas redondeadas 122">
                <a:extLst>
                  <a:ext uri="{FF2B5EF4-FFF2-40B4-BE49-F238E27FC236}">
                    <a16:creationId xmlns:a16="http://schemas.microsoft.com/office/drawing/2014/main" id="{F01CE0A3-D26B-905B-9C54-AAF2460741FD}"/>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Rectángulo: esquinas redondeadas 123">
                <a:extLst>
                  <a:ext uri="{FF2B5EF4-FFF2-40B4-BE49-F238E27FC236}">
                    <a16:creationId xmlns:a16="http://schemas.microsoft.com/office/drawing/2014/main" id="{45FEEB18-F434-C0FB-BB15-A474818274EF}"/>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132" name="Grupo 131">
            <a:extLst>
              <a:ext uri="{FF2B5EF4-FFF2-40B4-BE49-F238E27FC236}">
                <a16:creationId xmlns:a16="http://schemas.microsoft.com/office/drawing/2014/main" id="{E1436295-D3AB-09B9-8BE5-1312C85EA341}"/>
              </a:ext>
            </a:extLst>
          </p:cNvPr>
          <p:cNvGrpSpPr/>
          <p:nvPr/>
        </p:nvGrpSpPr>
        <p:grpSpPr>
          <a:xfrm>
            <a:off x="268595" y="2082192"/>
            <a:ext cx="11623040" cy="5168031"/>
            <a:chOff x="268595" y="-3184291"/>
            <a:chExt cx="11623040" cy="5168031"/>
          </a:xfrm>
        </p:grpSpPr>
        <p:grpSp>
          <p:nvGrpSpPr>
            <p:cNvPr id="129" name="Grupo 128">
              <a:extLst>
                <a:ext uri="{FF2B5EF4-FFF2-40B4-BE49-F238E27FC236}">
                  <a16:creationId xmlns:a16="http://schemas.microsoft.com/office/drawing/2014/main" id="{FF9D4EFC-2AF4-94CD-BB9D-F868D830E4F7}"/>
                </a:ext>
              </a:extLst>
            </p:cNvPr>
            <p:cNvGrpSpPr/>
            <p:nvPr/>
          </p:nvGrpSpPr>
          <p:grpSpPr>
            <a:xfrm>
              <a:off x="268595" y="-3184291"/>
              <a:ext cx="11623040" cy="5168031"/>
              <a:chOff x="268595" y="-3184291"/>
              <a:chExt cx="11623040" cy="5168031"/>
            </a:xfrm>
          </p:grpSpPr>
          <p:sp>
            <p:nvSpPr>
              <p:cNvPr id="22" name="Hexágono 21">
                <a:extLst>
                  <a:ext uri="{FF2B5EF4-FFF2-40B4-BE49-F238E27FC236}">
                    <a16:creationId xmlns:a16="http://schemas.microsoft.com/office/drawing/2014/main" id="{D6EA5AAE-B595-6171-5141-E6AD004278B7}"/>
                  </a:ext>
                </a:extLst>
              </p:cNvPr>
              <p:cNvSpPr/>
              <p:nvPr/>
            </p:nvSpPr>
            <p:spPr>
              <a:xfrm>
                <a:off x="10265286" y="126746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5" name="Grupo 124">
                <a:extLst>
                  <a:ext uri="{FF2B5EF4-FFF2-40B4-BE49-F238E27FC236}">
                    <a16:creationId xmlns:a16="http://schemas.microsoft.com/office/drawing/2014/main" id="{D076C849-CB6E-0580-E0B6-059FAAFB7D0A}"/>
                  </a:ext>
                </a:extLst>
              </p:cNvPr>
              <p:cNvGrpSpPr/>
              <p:nvPr/>
            </p:nvGrpSpPr>
            <p:grpSpPr>
              <a:xfrm>
                <a:off x="268595" y="-3184291"/>
                <a:ext cx="11623040" cy="4426211"/>
                <a:chOff x="284480" y="2047480"/>
                <a:chExt cx="11623040" cy="4426211"/>
              </a:xfrm>
            </p:grpSpPr>
            <p:sp>
              <p:nvSpPr>
                <p:cNvPr id="126" name="Rectángulo: esquinas redondeadas 125">
                  <a:extLst>
                    <a:ext uri="{FF2B5EF4-FFF2-40B4-BE49-F238E27FC236}">
                      <a16:creationId xmlns:a16="http://schemas.microsoft.com/office/drawing/2014/main" id="{A4E2C785-2027-1835-7A43-E712291AB30E}"/>
                    </a:ext>
                  </a:extLst>
                </p:cNvPr>
                <p:cNvSpPr/>
                <p:nvPr/>
              </p:nvSpPr>
              <p:spPr>
                <a:xfrm>
                  <a:off x="284480" y="2047480"/>
                  <a:ext cx="11623040" cy="442621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Rectángulo: esquinas redondeadas 126">
                  <a:extLst>
                    <a:ext uri="{FF2B5EF4-FFF2-40B4-BE49-F238E27FC236}">
                      <a16:creationId xmlns:a16="http://schemas.microsoft.com/office/drawing/2014/main" id="{0973712A-92E6-BEE1-7A25-EF15BAE9184A}"/>
                    </a:ext>
                  </a:extLst>
                </p:cNvPr>
                <p:cNvSpPr/>
                <p:nvPr/>
              </p:nvSpPr>
              <p:spPr>
                <a:xfrm>
                  <a:off x="355749" y="2094464"/>
                  <a:ext cx="11448733" cy="431535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19" name="Rectángulo 18">
              <a:extLst>
                <a:ext uri="{FF2B5EF4-FFF2-40B4-BE49-F238E27FC236}">
                  <a16:creationId xmlns:a16="http://schemas.microsoft.com/office/drawing/2014/main" id="{6A7D20E5-8BA2-926E-C5C5-33A956763238}"/>
                </a:ext>
              </a:extLst>
            </p:cNvPr>
            <p:cNvSpPr/>
            <p:nvPr/>
          </p:nvSpPr>
          <p:spPr>
            <a:xfrm rot="5400000">
              <a:off x="6090920" y="-3555999"/>
              <a:ext cx="66039" cy="10347960"/>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Imagen 4"/>
          <p:cNvPicPr>
            <a:picLocks noChangeAspect="1"/>
          </p:cNvPicPr>
          <p:nvPr/>
        </p:nvPicPr>
        <p:blipFill>
          <a:blip r:embed="rId6"/>
          <a:stretch>
            <a:fillRect/>
          </a:stretch>
        </p:blipFill>
        <p:spPr>
          <a:xfrm>
            <a:off x="-1" y="0"/>
            <a:ext cx="12192005" cy="1623060"/>
          </a:xfrm>
          <a:prstGeom prst="rect">
            <a:avLst/>
          </a:prstGeom>
        </p:spPr>
      </p:pic>
      <p:sp>
        <p:nvSpPr>
          <p:cNvPr id="8" name="Rectángulo 7">
            <a:extLst>
              <a:ext uri="{FF2B5EF4-FFF2-40B4-BE49-F238E27FC236}">
                <a16:creationId xmlns:a16="http://schemas.microsoft.com/office/drawing/2014/main" id="{8E27F721-6D53-7366-9B6A-DD8B3E91E0A0}"/>
              </a:ext>
            </a:extLst>
          </p:cNvPr>
          <p:cNvSpPr/>
          <p:nvPr/>
        </p:nvSpPr>
        <p:spPr>
          <a:xfrm>
            <a:off x="1321035" y="558650"/>
            <a:ext cx="7160820" cy="55399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3000" b="1" noProof="0" dirty="0">
                <a:solidFill>
                  <a:prstClr val="white"/>
                </a:solidFill>
                <a:latin typeface="Arial"/>
                <a:cs typeface="Arial"/>
              </a:rPr>
              <a:t>CONCLUSIONES</a:t>
            </a: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grpSp>
        <p:nvGrpSpPr>
          <p:cNvPr id="9" name="Grupo 8">
            <a:extLst>
              <a:ext uri="{FF2B5EF4-FFF2-40B4-BE49-F238E27FC236}">
                <a16:creationId xmlns:a16="http://schemas.microsoft.com/office/drawing/2014/main" id="{766061FF-F32B-8798-371D-02B7C4F7CE50}"/>
              </a:ext>
            </a:extLst>
          </p:cNvPr>
          <p:cNvGrpSpPr/>
          <p:nvPr/>
        </p:nvGrpSpPr>
        <p:grpSpPr>
          <a:xfrm>
            <a:off x="556158" y="1949618"/>
            <a:ext cx="10026303" cy="4431983"/>
            <a:chOff x="556158" y="1949618"/>
            <a:chExt cx="10026303" cy="4431983"/>
          </a:xfrm>
        </p:grpSpPr>
        <p:sp>
          <p:nvSpPr>
            <p:cNvPr id="10" name="CuadroTexto 9"/>
            <p:cNvSpPr txBox="1"/>
            <p:nvPr/>
          </p:nvSpPr>
          <p:spPr>
            <a:xfrm>
              <a:off x="556158" y="1949618"/>
              <a:ext cx="6585927" cy="4431983"/>
            </a:xfrm>
            <a:prstGeom prst="rect">
              <a:avLst/>
            </a:prstGeom>
            <a:noFill/>
          </p:spPr>
          <p:txBody>
            <a:bodyPr wrap="square" rtlCol="0">
              <a:spAutoFit/>
            </a:bodyPr>
            <a:lstStyle/>
            <a:p>
              <a:pPr algn="just"/>
              <a:endParaRPr lang="es-MX" dirty="0">
                <a:solidFill>
                  <a:srgbClr val="0D0D0D"/>
                </a:solidFill>
                <a:highlight>
                  <a:srgbClr val="FFFFFF"/>
                </a:highlight>
                <a:latin typeface="Söhne"/>
              </a:endParaRPr>
            </a:p>
            <a:p>
              <a:pPr marL="285750" indent="-285750" algn="just">
                <a:buFont typeface="Arial" panose="020B0604020202020204" pitchFamily="34" charset="0"/>
                <a:buChar char="•"/>
              </a:pPr>
              <a:r>
                <a:rPr lang="es-MX" sz="2400" dirty="0">
                  <a:solidFill>
                    <a:srgbClr val="0D0D0D"/>
                  </a:solidFill>
                  <a:highlight>
                    <a:srgbClr val="FFFFFF"/>
                  </a:highlight>
                </a:rPr>
                <a:t>Existe dificultad en separar los vasos de la zona superior del cráneo debido a las estructuras.</a:t>
              </a:r>
            </a:p>
            <a:p>
              <a:pPr marL="285750" indent="-285750" algn="just">
                <a:buFont typeface="Arial" panose="020B0604020202020204" pitchFamily="34" charset="0"/>
                <a:buChar char="•"/>
              </a:pPr>
              <a:endParaRPr lang="es-MX" sz="2400" dirty="0">
                <a:solidFill>
                  <a:srgbClr val="0D0D0D"/>
                </a:solidFill>
                <a:highlight>
                  <a:srgbClr val="FFFFFF"/>
                </a:highlight>
              </a:endParaRPr>
            </a:p>
            <a:p>
              <a:pPr marL="285750" indent="-285750" algn="just">
                <a:buFont typeface="Arial" panose="020B0604020202020204" pitchFamily="34" charset="0"/>
                <a:buChar char="•"/>
              </a:pPr>
              <a:r>
                <a:rPr lang="es-MX" sz="2400" dirty="0">
                  <a:solidFill>
                    <a:srgbClr val="0D0D0D"/>
                  </a:solidFill>
                  <a:highlight>
                    <a:srgbClr val="FFFFFF"/>
                  </a:highlight>
                </a:rPr>
                <a:t>La segmentación de las arterias mediante el filtro de umbral conectado (</a:t>
              </a:r>
              <a:r>
                <a:rPr lang="es-MX" sz="2400" dirty="0" err="1">
                  <a:solidFill>
                    <a:srgbClr val="0D0D0D"/>
                  </a:solidFill>
                  <a:highlight>
                    <a:srgbClr val="FFFFFF"/>
                  </a:highlight>
                </a:rPr>
                <a:t>Connected</a:t>
              </a:r>
              <a:r>
                <a:rPr lang="es-MX" sz="2400" dirty="0">
                  <a:solidFill>
                    <a:srgbClr val="0D0D0D"/>
                  </a:solidFill>
                  <a:highlight>
                    <a:srgbClr val="FFFFFF"/>
                  </a:highlight>
                </a:rPr>
                <a:t> </a:t>
              </a:r>
              <a:r>
                <a:rPr lang="es-MX" sz="2400" dirty="0" err="1">
                  <a:solidFill>
                    <a:srgbClr val="0D0D0D"/>
                  </a:solidFill>
                  <a:highlight>
                    <a:srgbClr val="FFFFFF"/>
                  </a:highlight>
                </a:rPr>
                <a:t>Threshold</a:t>
              </a:r>
              <a:r>
                <a:rPr lang="es-MX" sz="2400" dirty="0">
                  <a:solidFill>
                    <a:srgbClr val="0D0D0D"/>
                  </a:solidFill>
                  <a:highlight>
                    <a:srgbClr val="FFFFFF"/>
                  </a:highlight>
                </a:rPr>
                <a:t>) es la más adecuada y muestra, las arterias principales.</a:t>
              </a:r>
            </a:p>
            <a:p>
              <a:pPr marL="285750" indent="-285750" algn="just">
                <a:buFont typeface="Arial" panose="020B0604020202020204" pitchFamily="34" charset="0"/>
                <a:buChar char="•"/>
              </a:pPr>
              <a:endParaRPr lang="es-MX" sz="2400" dirty="0">
                <a:solidFill>
                  <a:srgbClr val="0D0D0D"/>
                </a:solidFill>
                <a:highlight>
                  <a:srgbClr val="FFFFFF"/>
                </a:highlight>
              </a:endParaRPr>
            </a:p>
            <a:p>
              <a:pPr marL="285750" indent="-285750" algn="just">
                <a:buFont typeface="Arial" panose="020B0604020202020204" pitchFamily="34" charset="0"/>
                <a:buChar char="•"/>
              </a:pPr>
              <a:r>
                <a:rPr lang="es-MX" sz="2400" dirty="0">
                  <a:solidFill>
                    <a:srgbClr val="0D0D0D"/>
                  </a:solidFill>
                  <a:highlight>
                    <a:srgbClr val="FFFFFF"/>
                  </a:highlight>
                </a:rPr>
                <a:t>El Ajuste adicional de los parámetros ayuda a mejorar el procesamiento de cada imagen con intensidades y características diferentes.</a:t>
              </a:r>
            </a:p>
          </p:txBody>
        </p:sp>
        <p:pic>
          <p:nvPicPr>
            <p:cNvPr id="11" name="Imagen 10"/>
            <p:cNvPicPr>
              <a:picLocks noChangeAspect="1"/>
            </p:cNvPicPr>
            <p:nvPr/>
          </p:nvPicPr>
          <p:blipFill>
            <a:blip r:embed="rId7"/>
            <a:stretch>
              <a:fillRect/>
            </a:stretch>
          </p:blipFill>
          <p:spPr>
            <a:xfrm>
              <a:off x="7344382" y="2697609"/>
              <a:ext cx="3238079" cy="3163923"/>
            </a:xfrm>
            <a:prstGeom prst="rect">
              <a:avLst/>
            </a:prstGeom>
            <a:effectLst>
              <a:reflection blurRad="6350" stA="52000" endA="300" endPos="14000" dir="5400000" sy="-100000" algn="bl" rotWithShape="0"/>
              <a:softEdge rad="63500"/>
            </a:effectLst>
          </p:spPr>
        </p:pic>
      </p:grpSp>
      <p:sp>
        <p:nvSpPr>
          <p:cNvPr id="12" name="Hexágono 11">
            <a:extLst>
              <a:ext uri="{FF2B5EF4-FFF2-40B4-BE49-F238E27FC236}">
                <a16:creationId xmlns:a16="http://schemas.microsoft.com/office/drawing/2014/main" id="{F6595393-61A9-969A-0F48-873D9B4AA153}"/>
              </a:ext>
            </a:extLst>
          </p:cNvPr>
          <p:cNvSpPr/>
          <p:nvPr/>
        </p:nvSpPr>
        <p:spPr>
          <a:xfrm>
            <a:off x="1095829" y="651817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Hexágono 12">
            <a:extLst>
              <a:ext uri="{FF2B5EF4-FFF2-40B4-BE49-F238E27FC236}">
                <a16:creationId xmlns:a16="http://schemas.microsoft.com/office/drawing/2014/main" id="{692AC7CC-C62D-5176-396E-413937C5234F}"/>
              </a:ext>
            </a:extLst>
          </p:cNvPr>
          <p:cNvSpPr/>
          <p:nvPr/>
        </p:nvSpPr>
        <p:spPr>
          <a:xfrm>
            <a:off x="4131876" y="6539873"/>
            <a:ext cx="830885" cy="716280"/>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Hexágono 13">
            <a:extLst>
              <a:ext uri="{FF2B5EF4-FFF2-40B4-BE49-F238E27FC236}">
                <a16:creationId xmlns:a16="http://schemas.microsoft.com/office/drawing/2014/main" id="{B55ED093-9D35-AFC6-330C-616146176491}"/>
              </a:ext>
            </a:extLst>
          </p:cNvPr>
          <p:cNvSpPr/>
          <p:nvPr/>
        </p:nvSpPr>
        <p:spPr>
          <a:xfrm>
            <a:off x="7229239" y="6570980"/>
            <a:ext cx="830885" cy="71628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Hexágono 16">
            <a:extLst>
              <a:ext uri="{FF2B5EF4-FFF2-40B4-BE49-F238E27FC236}">
                <a16:creationId xmlns:a16="http://schemas.microsoft.com/office/drawing/2014/main" id="{D9666985-90EE-B0C6-8044-0F143356A77A}"/>
              </a:ext>
            </a:extLst>
          </p:cNvPr>
          <p:cNvSpPr/>
          <p:nvPr/>
        </p:nvSpPr>
        <p:spPr>
          <a:xfrm>
            <a:off x="10265286" y="6525260"/>
            <a:ext cx="830885" cy="71628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18643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ángulo 226">
            <a:extLst>
              <a:ext uri="{FF2B5EF4-FFF2-40B4-BE49-F238E27FC236}">
                <a16:creationId xmlns:a16="http://schemas.microsoft.com/office/drawing/2014/main" id="{68D8EEAC-4549-F0F1-1CA9-BB72A35DC728}"/>
              </a:ext>
            </a:extLst>
          </p:cNvPr>
          <p:cNvSpPr/>
          <p:nvPr/>
        </p:nvSpPr>
        <p:spPr>
          <a:xfrm>
            <a:off x="12313703" y="1728489"/>
            <a:ext cx="99060" cy="4863801"/>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26" name="Grupo 225">
            <a:extLst>
              <a:ext uri="{FF2B5EF4-FFF2-40B4-BE49-F238E27FC236}">
                <a16:creationId xmlns:a16="http://schemas.microsoft.com/office/drawing/2014/main" id="{3E8F6C0F-918B-BE9D-4365-F2C0FB75C2BA}"/>
              </a:ext>
            </a:extLst>
          </p:cNvPr>
          <p:cNvGrpSpPr/>
          <p:nvPr/>
        </p:nvGrpSpPr>
        <p:grpSpPr>
          <a:xfrm>
            <a:off x="6616376" y="558650"/>
            <a:ext cx="7220061" cy="11962870"/>
            <a:chOff x="6616376" y="558650"/>
            <a:chExt cx="7220061" cy="11962870"/>
          </a:xfrm>
        </p:grpSpPr>
        <p:sp>
          <p:nvSpPr>
            <p:cNvPr id="206" name="Forma libre: forma 205">
              <a:extLst>
                <a:ext uri="{FF2B5EF4-FFF2-40B4-BE49-F238E27FC236}">
                  <a16:creationId xmlns:a16="http://schemas.microsoft.com/office/drawing/2014/main" id="{B5F7E7FD-2465-AE33-DF14-3FAD0C23C5B1}"/>
                </a:ext>
              </a:extLst>
            </p:cNvPr>
            <p:cNvSpPr/>
            <p:nvPr/>
          </p:nvSpPr>
          <p:spPr>
            <a:xfrm>
              <a:off x="6616376" y="558650"/>
              <a:ext cx="7220061" cy="11962870"/>
            </a:xfrm>
            <a:custGeom>
              <a:avLst/>
              <a:gdLst>
                <a:gd name="connsiteX0" fmla="*/ 3721803 w 7220061"/>
                <a:gd name="connsiteY0" fmla="*/ 11244412 h 11962870"/>
                <a:gd name="connsiteX1" fmla="*/ 4195985 w 7220061"/>
                <a:gd name="connsiteY1" fmla="*/ 11244412 h 11962870"/>
                <a:gd name="connsiteX2" fmla="*/ 4375599 w 7220061"/>
                <a:gd name="connsiteY2" fmla="*/ 11603641 h 11962870"/>
                <a:gd name="connsiteX3" fmla="*/ 4195985 w 7220061"/>
                <a:gd name="connsiteY3" fmla="*/ 11962870 h 11962870"/>
                <a:gd name="connsiteX4" fmla="*/ 3721803 w 7220061"/>
                <a:gd name="connsiteY4" fmla="*/ 11962870 h 11962870"/>
                <a:gd name="connsiteX5" fmla="*/ 3542188 w 7220061"/>
                <a:gd name="connsiteY5" fmla="*/ 11603641 h 11962870"/>
                <a:gd name="connsiteX6" fmla="*/ 2316127 w 7220061"/>
                <a:gd name="connsiteY6" fmla="*/ 11244412 h 11962870"/>
                <a:gd name="connsiteX7" fmla="*/ 2790309 w 7220061"/>
                <a:gd name="connsiteY7" fmla="*/ 11244412 h 11962870"/>
                <a:gd name="connsiteX8" fmla="*/ 2969923 w 7220061"/>
                <a:gd name="connsiteY8" fmla="*/ 11603641 h 11962870"/>
                <a:gd name="connsiteX9" fmla="*/ 2790309 w 7220061"/>
                <a:gd name="connsiteY9" fmla="*/ 11962870 h 11962870"/>
                <a:gd name="connsiteX10" fmla="*/ 2316127 w 7220061"/>
                <a:gd name="connsiteY10" fmla="*/ 11962870 h 11962870"/>
                <a:gd name="connsiteX11" fmla="*/ 2136512 w 7220061"/>
                <a:gd name="connsiteY11" fmla="*/ 11603641 h 11962870"/>
                <a:gd name="connsiteX12" fmla="*/ 884721 w 7220061"/>
                <a:gd name="connsiteY12" fmla="*/ 11244412 h 11962870"/>
                <a:gd name="connsiteX13" fmla="*/ 1358903 w 7220061"/>
                <a:gd name="connsiteY13" fmla="*/ 11244412 h 11962870"/>
                <a:gd name="connsiteX14" fmla="*/ 1538517 w 7220061"/>
                <a:gd name="connsiteY14" fmla="*/ 11603641 h 11962870"/>
                <a:gd name="connsiteX15" fmla="*/ 1358903 w 7220061"/>
                <a:gd name="connsiteY15" fmla="*/ 11962870 h 11962870"/>
                <a:gd name="connsiteX16" fmla="*/ 884721 w 7220061"/>
                <a:gd name="connsiteY16" fmla="*/ 11962870 h 11962870"/>
                <a:gd name="connsiteX17" fmla="*/ 705106 w 7220061"/>
                <a:gd name="connsiteY17" fmla="*/ 11603641 h 11962870"/>
                <a:gd name="connsiteX18" fmla="*/ 1603953 w 7220061"/>
                <a:gd name="connsiteY18" fmla="*/ 10866521 h 11962870"/>
                <a:gd name="connsiteX19" fmla="*/ 2078135 w 7220061"/>
                <a:gd name="connsiteY19" fmla="*/ 10866521 h 11962870"/>
                <a:gd name="connsiteX20" fmla="*/ 2257749 w 7220061"/>
                <a:gd name="connsiteY20" fmla="*/ 11225750 h 11962870"/>
                <a:gd name="connsiteX21" fmla="*/ 2078135 w 7220061"/>
                <a:gd name="connsiteY21" fmla="*/ 11584979 h 11962870"/>
                <a:gd name="connsiteX22" fmla="*/ 1603953 w 7220061"/>
                <a:gd name="connsiteY22" fmla="*/ 11584979 h 11962870"/>
                <a:gd name="connsiteX23" fmla="*/ 1424338 w 7220061"/>
                <a:gd name="connsiteY23" fmla="*/ 11225750 h 11962870"/>
                <a:gd name="connsiteX24" fmla="*/ 4430860 w 7220061"/>
                <a:gd name="connsiteY24" fmla="*/ 10864191 h 11962870"/>
                <a:gd name="connsiteX25" fmla="*/ 4905042 w 7220061"/>
                <a:gd name="connsiteY25" fmla="*/ 10864191 h 11962870"/>
                <a:gd name="connsiteX26" fmla="*/ 5084656 w 7220061"/>
                <a:gd name="connsiteY26" fmla="*/ 11223420 h 11962870"/>
                <a:gd name="connsiteX27" fmla="*/ 4905042 w 7220061"/>
                <a:gd name="connsiteY27" fmla="*/ 11582649 h 11962870"/>
                <a:gd name="connsiteX28" fmla="*/ 4430860 w 7220061"/>
                <a:gd name="connsiteY28" fmla="*/ 11582649 h 11962870"/>
                <a:gd name="connsiteX29" fmla="*/ 4251245 w 7220061"/>
                <a:gd name="connsiteY29" fmla="*/ 11223420 h 11962870"/>
                <a:gd name="connsiteX30" fmla="*/ 3015853 w 7220061"/>
                <a:gd name="connsiteY30" fmla="*/ 10864191 h 11962870"/>
                <a:gd name="connsiteX31" fmla="*/ 3490035 w 7220061"/>
                <a:gd name="connsiteY31" fmla="*/ 10864191 h 11962870"/>
                <a:gd name="connsiteX32" fmla="*/ 3669649 w 7220061"/>
                <a:gd name="connsiteY32" fmla="*/ 11223420 h 11962870"/>
                <a:gd name="connsiteX33" fmla="*/ 3490035 w 7220061"/>
                <a:gd name="connsiteY33" fmla="*/ 11582649 h 11962870"/>
                <a:gd name="connsiteX34" fmla="*/ 3015853 w 7220061"/>
                <a:gd name="connsiteY34" fmla="*/ 11582649 h 11962870"/>
                <a:gd name="connsiteX35" fmla="*/ 2836238 w 7220061"/>
                <a:gd name="connsiteY35" fmla="*/ 11223420 h 11962870"/>
                <a:gd name="connsiteX36" fmla="*/ 5130586 w 7220061"/>
                <a:gd name="connsiteY36" fmla="*/ 10483970 h 11962870"/>
                <a:gd name="connsiteX37" fmla="*/ 5604768 w 7220061"/>
                <a:gd name="connsiteY37" fmla="*/ 10483970 h 11962870"/>
                <a:gd name="connsiteX38" fmla="*/ 5784382 w 7220061"/>
                <a:gd name="connsiteY38" fmla="*/ 10843199 h 11962870"/>
                <a:gd name="connsiteX39" fmla="*/ 5604768 w 7220061"/>
                <a:gd name="connsiteY39" fmla="*/ 11202428 h 11962870"/>
                <a:gd name="connsiteX40" fmla="*/ 5130586 w 7220061"/>
                <a:gd name="connsiteY40" fmla="*/ 11202428 h 11962870"/>
                <a:gd name="connsiteX41" fmla="*/ 4950971 w 7220061"/>
                <a:gd name="connsiteY41" fmla="*/ 10843199 h 11962870"/>
                <a:gd name="connsiteX42" fmla="*/ 6539248 w 7220061"/>
                <a:gd name="connsiteY42" fmla="*/ 10479299 h 11962870"/>
                <a:gd name="connsiteX43" fmla="*/ 7013430 w 7220061"/>
                <a:gd name="connsiteY43" fmla="*/ 10479299 h 11962870"/>
                <a:gd name="connsiteX44" fmla="*/ 7193044 w 7220061"/>
                <a:gd name="connsiteY44" fmla="*/ 10838528 h 11962870"/>
                <a:gd name="connsiteX45" fmla="*/ 7013430 w 7220061"/>
                <a:gd name="connsiteY45" fmla="*/ 11197757 h 11962870"/>
                <a:gd name="connsiteX46" fmla="*/ 6539248 w 7220061"/>
                <a:gd name="connsiteY46" fmla="*/ 11197757 h 11962870"/>
                <a:gd name="connsiteX47" fmla="*/ 6359633 w 7220061"/>
                <a:gd name="connsiteY47" fmla="*/ 10838528 h 11962870"/>
                <a:gd name="connsiteX48" fmla="*/ 3715579 w 7220061"/>
                <a:gd name="connsiteY48" fmla="*/ 10479299 h 11962870"/>
                <a:gd name="connsiteX49" fmla="*/ 4189761 w 7220061"/>
                <a:gd name="connsiteY49" fmla="*/ 10479299 h 11962870"/>
                <a:gd name="connsiteX50" fmla="*/ 4369375 w 7220061"/>
                <a:gd name="connsiteY50" fmla="*/ 10838528 h 11962870"/>
                <a:gd name="connsiteX51" fmla="*/ 4189761 w 7220061"/>
                <a:gd name="connsiteY51" fmla="*/ 11197757 h 11962870"/>
                <a:gd name="connsiteX52" fmla="*/ 3715579 w 7220061"/>
                <a:gd name="connsiteY52" fmla="*/ 11197757 h 11962870"/>
                <a:gd name="connsiteX53" fmla="*/ 3535964 w 7220061"/>
                <a:gd name="connsiteY53" fmla="*/ 10838528 h 11962870"/>
                <a:gd name="connsiteX54" fmla="*/ 2309903 w 7220061"/>
                <a:gd name="connsiteY54" fmla="*/ 10479299 h 11962870"/>
                <a:gd name="connsiteX55" fmla="*/ 2784085 w 7220061"/>
                <a:gd name="connsiteY55" fmla="*/ 10479299 h 11962870"/>
                <a:gd name="connsiteX56" fmla="*/ 2963699 w 7220061"/>
                <a:gd name="connsiteY56" fmla="*/ 10838528 h 11962870"/>
                <a:gd name="connsiteX57" fmla="*/ 2784085 w 7220061"/>
                <a:gd name="connsiteY57" fmla="*/ 11197757 h 11962870"/>
                <a:gd name="connsiteX58" fmla="*/ 2309903 w 7220061"/>
                <a:gd name="connsiteY58" fmla="*/ 11197757 h 11962870"/>
                <a:gd name="connsiteX59" fmla="*/ 2130288 w 7220061"/>
                <a:gd name="connsiteY59" fmla="*/ 10838528 h 11962870"/>
                <a:gd name="connsiteX60" fmla="*/ 878497 w 7220061"/>
                <a:gd name="connsiteY60" fmla="*/ 10479299 h 11962870"/>
                <a:gd name="connsiteX61" fmla="*/ 1352679 w 7220061"/>
                <a:gd name="connsiteY61" fmla="*/ 10479299 h 11962870"/>
                <a:gd name="connsiteX62" fmla="*/ 1532293 w 7220061"/>
                <a:gd name="connsiteY62" fmla="*/ 10838528 h 11962870"/>
                <a:gd name="connsiteX63" fmla="*/ 1352679 w 7220061"/>
                <a:gd name="connsiteY63" fmla="*/ 11197757 h 11962870"/>
                <a:gd name="connsiteX64" fmla="*/ 878497 w 7220061"/>
                <a:gd name="connsiteY64" fmla="*/ 11197757 h 11962870"/>
                <a:gd name="connsiteX65" fmla="*/ 698882 w 7220061"/>
                <a:gd name="connsiteY65" fmla="*/ 10838528 h 11962870"/>
                <a:gd name="connsiteX66" fmla="*/ 1597729 w 7220061"/>
                <a:gd name="connsiteY66" fmla="*/ 10101408 h 11962870"/>
                <a:gd name="connsiteX67" fmla="*/ 2071911 w 7220061"/>
                <a:gd name="connsiteY67" fmla="*/ 10101408 h 11962870"/>
                <a:gd name="connsiteX68" fmla="*/ 2251525 w 7220061"/>
                <a:gd name="connsiteY68" fmla="*/ 10460637 h 11962870"/>
                <a:gd name="connsiteX69" fmla="*/ 2071911 w 7220061"/>
                <a:gd name="connsiteY69" fmla="*/ 10819866 h 11962870"/>
                <a:gd name="connsiteX70" fmla="*/ 1597729 w 7220061"/>
                <a:gd name="connsiteY70" fmla="*/ 10819866 h 11962870"/>
                <a:gd name="connsiteX71" fmla="*/ 1418114 w 7220061"/>
                <a:gd name="connsiteY71" fmla="*/ 10460637 h 11962870"/>
                <a:gd name="connsiteX72" fmla="*/ 5830312 w 7220061"/>
                <a:gd name="connsiteY72" fmla="*/ 10099078 h 11962870"/>
                <a:gd name="connsiteX73" fmla="*/ 6304494 w 7220061"/>
                <a:gd name="connsiteY73" fmla="*/ 10099078 h 11962870"/>
                <a:gd name="connsiteX74" fmla="*/ 6484108 w 7220061"/>
                <a:gd name="connsiteY74" fmla="*/ 10458307 h 11962870"/>
                <a:gd name="connsiteX75" fmla="*/ 6304494 w 7220061"/>
                <a:gd name="connsiteY75" fmla="*/ 10817536 h 11962870"/>
                <a:gd name="connsiteX76" fmla="*/ 5830312 w 7220061"/>
                <a:gd name="connsiteY76" fmla="*/ 10817536 h 11962870"/>
                <a:gd name="connsiteX77" fmla="*/ 5650697 w 7220061"/>
                <a:gd name="connsiteY77" fmla="*/ 10458307 h 11962870"/>
                <a:gd name="connsiteX78" fmla="*/ 4424636 w 7220061"/>
                <a:gd name="connsiteY78" fmla="*/ 10099078 h 11962870"/>
                <a:gd name="connsiteX79" fmla="*/ 4898818 w 7220061"/>
                <a:gd name="connsiteY79" fmla="*/ 10099078 h 11962870"/>
                <a:gd name="connsiteX80" fmla="*/ 5078432 w 7220061"/>
                <a:gd name="connsiteY80" fmla="*/ 10458307 h 11962870"/>
                <a:gd name="connsiteX81" fmla="*/ 4898818 w 7220061"/>
                <a:gd name="connsiteY81" fmla="*/ 10817536 h 11962870"/>
                <a:gd name="connsiteX82" fmla="*/ 4424636 w 7220061"/>
                <a:gd name="connsiteY82" fmla="*/ 10817536 h 11962870"/>
                <a:gd name="connsiteX83" fmla="*/ 4245021 w 7220061"/>
                <a:gd name="connsiteY83" fmla="*/ 10458307 h 11962870"/>
                <a:gd name="connsiteX84" fmla="*/ 3009629 w 7220061"/>
                <a:gd name="connsiteY84" fmla="*/ 10099078 h 11962870"/>
                <a:gd name="connsiteX85" fmla="*/ 3483811 w 7220061"/>
                <a:gd name="connsiteY85" fmla="*/ 10099078 h 11962870"/>
                <a:gd name="connsiteX86" fmla="*/ 3663425 w 7220061"/>
                <a:gd name="connsiteY86" fmla="*/ 10458307 h 11962870"/>
                <a:gd name="connsiteX87" fmla="*/ 3483811 w 7220061"/>
                <a:gd name="connsiteY87" fmla="*/ 10817536 h 11962870"/>
                <a:gd name="connsiteX88" fmla="*/ 3009629 w 7220061"/>
                <a:gd name="connsiteY88" fmla="*/ 10817536 h 11962870"/>
                <a:gd name="connsiteX89" fmla="*/ 2830014 w 7220061"/>
                <a:gd name="connsiteY89" fmla="*/ 10458307 h 11962870"/>
                <a:gd name="connsiteX90" fmla="*/ 5134522 w 7220061"/>
                <a:gd name="connsiteY90" fmla="*/ 9708697 h 11962870"/>
                <a:gd name="connsiteX91" fmla="*/ 5608704 w 7220061"/>
                <a:gd name="connsiteY91" fmla="*/ 9708697 h 11962870"/>
                <a:gd name="connsiteX92" fmla="*/ 5788318 w 7220061"/>
                <a:gd name="connsiteY92" fmla="*/ 10067926 h 11962870"/>
                <a:gd name="connsiteX93" fmla="*/ 5608704 w 7220061"/>
                <a:gd name="connsiteY93" fmla="*/ 10427155 h 11962870"/>
                <a:gd name="connsiteX94" fmla="*/ 5134522 w 7220061"/>
                <a:gd name="connsiteY94" fmla="*/ 10427155 h 11962870"/>
                <a:gd name="connsiteX95" fmla="*/ 4954907 w 7220061"/>
                <a:gd name="connsiteY95" fmla="*/ 10067926 h 11962870"/>
                <a:gd name="connsiteX96" fmla="*/ 6536141 w 7220061"/>
                <a:gd name="connsiteY96" fmla="*/ 9699768 h 11962870"/>
                <a:gd name="connsiteX97" fmla="*/ 7010323 w 7220061"/>
                <a:gd name="connsiteY97" fmla="*/ 9699768 h 11962870"/>
                <a:gd name="connsiteX98" fmla="*/ 7189937 w 7220061"/>
                <a:gd name="connsiteY98" fmla="*/ 10058997 h 11962870"/>
                <a:gd name="connsiteX99" fmla="*/ 7184774 w 7220061"/>
                <a:gd name="connsiteY99" fmla="*/ 10069323 h 11962870"/>
                <a:gd name="connsiteX100" fmla="*/ 7186820 w 7220061"/>
                <a:gd name="connsiteY100" fmla="*/ 10073415 h 11962870"/>
                <a:gd name="connsiteX101" fmla="*/ 7007206 w 7220061"/>
                <a:gd name="connsiteY101" fmla="*/ 10432644 h 11962870"/>
                <a:gd name="connsiteX102" fmla="*/ 6533024 w 7220061"/>
                <a:gd name="connsiteY102" fmla="*/ 10432644 h 11962870"/>
                <a:gd name="connsiteX103" fmla="*/ 6353409 w 7220061"/>
                <a:gd name="connsiteY103" fmla="*/ 10073415 h 11962870"/>
                <a:gd name="connsiteX104" fmla="*/ 6358572 w 7220061"/>
                <a:gd name="connsiteY104" fmla="*/ 10063089 h 11962870"/>
                <a:gd name="connsiteX105" fmla="*/ 6356526 w 7220061"/>
                <a:gd name="connsiteY105" fmla="*/ 10058997 h 11962870"/>
                <a:gd name="connsiteX106" fmla="*/ 3721803 w 7220061"/>
                <a:gd name="connsiteY106" fmla="*/ 9699768 h 11962870"/>
                <a:gd name="connsiteX107" fmla="*/ 4195985 w 7220061"/>
                <a:gd name="connsiteY107" fmla="*/ 9699768 h 11962870"/>
                <a:gd name="connsiteX108" fmla="*/ 4375599 w 7220061"/>
                <a:gd name="connsiteY108" fmla="*/ 10058997 h 11962870"/>
                <a:gd name="connsiteX109" fmla="*/ 4195985 w 7220061"/>
                <a:gd name="connsiteY109" fmla="*/ 10418226 h 11962870"/>
                <a:gd name="connsiteX110" fmla="*/ 3721803 w 7220061"/>
                <a:gd name="connsiteY110" fmla="*/ 10418226 h 11962870"/>
                <a:gd name="connsiteX111" fmla="*/ 3542188 w 7220061"/>
                <a:gd name="connsiteY111" fmla="*/ 10058997 h 11962870"/>
                <a:gd name="connsiteX112" fmla="*/ 4430860 w 7220061"/>
                <a:gd name="connsiteY112" fmla="*/ 9310216 h 11962870"/>
                <a:gd name="connsiteX113" fmla="*/ 4905042 w 7220061"/>
                <a:gd name="connsiteY113" fmla="*/ 9310216 h 11962870"/>
                <a:gd name="connsiteX114" fmla="*/ 5084656 w 7220061"/>
                <a:gd name="connsiteY114" fmla="*/ 9669445 h 11962870"/>
                <a:gd name="connsiteX115" fmla="*/ 4905042 w 7220061"/>
                <a:gd name="connsiteY115" fmla="*/ 10028674 h 11962870"/>
                <a:gd name="connsiteX116" fmla="*/ 4430860 w 7220061"/>
                <a:gd name="connsiteY116" fmla="*/ 10028674 h 11962870"/>
                <a:gd name="connsiteX117" fmla="*/ 4251245 w 7220061"/>
                <a:gd name="connsiteY117" fmla="*/ 9669445 h 11962870"/>
                <a:gd name="connsiteX118" fmla="*/ 179615 w 7220061"/>
                <a:gd name="connsiteY118" fmla="*/ 9307112 h 11962870"/>
                <a:gd name="connsiteX119" fmla="*/ 653797 w 7220061"/>
                <a:gd name="connsiteY119" fmla="*/ 9307112 h 11962870"/>
                <a:gd name="connsiteX120" fmla="*/ 833411 w 7220061"/>
                <a:gd name="connsiteY120" fmla="*/ 9666341 h 11962870"/>
                <a:gd name="connsiteX121" fmla="*/ 653797 w 7220061"/>
                <a:gd name="connsiteY121" fmla="*/ 10025570 h 11962870"/>
                <a:gd name="connsiteX122" fmla="*/ 179615 w 7220061"/>
                <a:gd name="connsiteY122" fmla="*/ 10025570 h 11962870"/>
                <a:gd name="connsiteX123" fmla="*/ 0 w 7220061"/>
                <a:gd name="connsiteY123" fmla="*/ 9666341 h 11962870"/>
                <a:gd name="connsiteX124" fmla="*/ 5844287 w 7220061"/>
                <a:gd name="connsiteY124" fmla="*/ 9305087 h 11962870"/>
                <a:gd name="connsiteX125" fmla="*/ 6318469 w 7220061"/>
                <a:gd name="connsiteY125" fmla="*/ 9305087 h 11962870"/>
                <a:gd name="connsiteX126" fmla="*/ 6498083 w 7220061"/>
                <a:gd name="connsiteY126" fmla="*/ 9664316 h 11962870"/>
                <a:gd name="connsiteX127" fmla="*/ 6318469 w 7220061"/>
                <a:gd name="connsiteY127" fmla="*/ 10023545 h 11962870"/>
                <a:gd name="connsiteX128" fmla="*/ 5844287 w 7220061"/>
                <a:gd name="connsiteY128" fmla="*/ 10023545 h 11962870"/>
                <a:gd name="connsiteX129" fmla="*/ 5664672 w 7220061"/>
                <a:gd name="connsiteY129" fmla="*/ 9664316 h 11962870"/>
                <a:gd name="connsiteX130" fmla="*/ 3025194 w 7220061"/>
                <a:gd name="connsiteY130" fmla="*/ 9296214 h 11962870"/>
                <a:gd name="connsiteX131" fmla="*/ 3499376 w 7220061"/>
                <a:gd name="connsiteY131" fmla="*/ 9296214 h 11962870"/>
                <a:gd name="connsiteX132" fmla="*/ 3678990 w 7220061"/>
                <a:gd name="connsiteY132" fmla="*/ 9655443 h 11962870"/>
                <a:gd name="connsiteX133" fmla="*/ 3499376 w 7220061"/>
                <a:gd name="connsiteY133" fmla="*/ 10014672 h 11962870"/>
                <a:gd name="connsiteX134" fmla="*/ 3025194 w 7220061"/>
                <a:gd name="connsiteY134" fmla="*/ 10014672 h 11962870"/>
                <a:gd name="connsiteX135" fmla="*/ 2845579 w 7220061"/>
                <a:gd name="connsiteY135" fmla="*/ 9655443 h 11962870"/>
                <a:gd name="connsiteX136" fmla="*/ 907111 w 7220061"/>
                <a:gd name="connsiteY136" fmla="*/ 8927654 h 11962870"/>
                <a:gd name="connsiteX137" fmla="*/ 1381293 w 7220061"/>
                <a:gd name="connsiteY137" fmla="*/ 8927654 h 11962870"/>
                <a:gd name="connsiteX138" fmla="*/ 1560907 w 7220061"/>
                <a:gd name="connsiteY138" fmla="*/ 9286883 h 11962870"/>
                <a:gd name="connsiteX139" fmla="*/ 1381293 w 7220061"/>
                <a:gd name="connsiteY139" fmla="*/ 9646112 h 11962870"/>
                <a:gd name="connsiteX140" fmla="*/ 907111 w 7220061"/>
                <a:gd name="connsiteY140" fmla="*/ 9646112 h 11962870"/>
                <a:gd name="connsiteX141" fmla="*/ 727496 w 7220061"/>
                <a:gd name="connsiteY141" fmla="*/ 9286883 h 11962870"/>
                <a:gd name="connsiteX142" fmla="*/ 6548356 w 7220061"/>
                <a:gd name="connsiteY142" fmla="*/ 8925324 h 11962870"/>
                <a:gd name="connsiteX143" fmla="*/ 7022538 w 7220061"/>
                <a:gd name="connsiteY143" fmla="*/ 8925324 h 11962870"/>
                <a:gd name="connsiteX144" fmla="*/ 7202152 w 7220061"/>
                <a:gd name="connsiteY144" fmla="*/ 9284553 h 11962870"/>
                <a:gd name="connsiteX145" fmla="*/ 7022538 w 7220061"/>
                <a:gd name="connsiteY145" fmla="*/ 9643782 h 11962870"/>
                <a:gd name="connsiteX146" fmla="*/ 6548356 w 7220061"/>
                <a:gd name="connsiteY146" fmla="*/ 9643782 h 11962870"/>
                <a:gd name="connsiteX147" fmla="*/ 6368741 w 7220061"/>
                <a:gd name="connsiteY147" fmla="*/ 9284553 h 11962870"/>
                <a:gd name="connsiteX148" fmla="*/ 5139694 w 7220061"/>
                <a:gd name="connsiteY148" fmla="*/ 8925324 h 11962870"/>
                <a:gd name="connsiteX149" fmla="*/ 5613876 w 7220061"/>
                <a:gd name="connsiteY149" fmla="*/ 8925324 h 11962870"/>
                <a:gd name="connsiteX150" fmla="*/ 5793490 w 7220061"/>
                <a:gd name="connsiteY150" fmla="*/ 9284553 h 11962870"/>
                <a:gd name="connsiteX151" fmla="*/ 5613876 w 7220061"/>
                <a:gd name="connsiteY151" fmla="*/ 9643782 h 11962870"/>
                <a:gd name="connsiteX152" fmla="*/ 5139694 w 7220061"/>
                <a:gd name="connsiteY152" fmla="*/ 9643782 h 11962870"/>
                <a:gd name="connsiteX153" fmla="*/ 4960079 w 7220061"/>
                <a:gd name="connsiteY153" fmla="*/ 9284553 h 11962870"/>
                <a:gd name="connsiteX154" fmla="*/ 2328342 w 7220061"/>
                <a:gd name="connsiteY154" fmla="*/ 8915993 h 11962870"/>
                <a:gd name="connsiteX155" fmla="*/ 2802524 w 7220061"/>
                <a:gd name="connsiteY155" fmla="*/ 8915993 h 11962870"/>
                <a:gd name="connsiteX156" fmla="*/ 2982138 w 7220061"/>
                <a:gd name="connsiteY156" fmla="*/ 9275222 h 11962870"/>
                <a:gd name="connsiteX157" fmla="*/ 2802524 w 7220061"/>
                <a:gd name="connsiteY157" fmla="*/ 9634451 h 11962870"/>
                <a:gd name="connsiteX158" fmla="*/ 2328342 w 7220061"/>
                <a:gd name="connsiteY158" fmla="*/ 9634451 h 11962870"/>
                <a:gd name="connsiteX159" fmla="*/ 2148727 w 7220061"/>
                <a:gd name="connsiteY159" fmla="*/ 9275222 h 11962870"/>
                <a:gd name="connsiteX160" fmla="*/ 3734018 w 7220061"/>
                <a:gd name="connsiteY160" fmla="*/ 8915164 h 11962870"/>
                <a:gd name="connsiteX161" fmla="*/ 4208200 w 7220061"/>
                <a:gd name="connsiteY161" fmla="*/ 8915164 h 11962870"/>
                <a:gd name="connsiteX162" fmla="*/ 4387814 w 7220061"/>
                <a:gd name="connsiteY162" fmla="*/ 9274393 h 11962870"/>
                <a:gd name="connsiteX163" fmla="*/ 4208200 w 7220061"/>
                <a:gd name="connsiteY163" fmla="*/ 9633622 h 11962870"/>
                <a:gd name="connsiteX164" fmla="*/ 3734018 w 7220061"/>
                <a:gd name="connsiteY164" fmla="*/ 9633622 h 11962870"/>
                <a:gd name="connsiteX165" fmla="*/ 3554403 w 7220061"/>
                <a:gd name="connsiteY165" fmla="*/ 9274393 h 11962870"/>
                <a:gd name="connsiteX166" fmla="*/ 5842406 w 7220061"/>
                <a:gd name="connsiteY166" fmla="*/ 8540432 h 11962870"/>
                <a:gd name="connsiteX167" fmla="*/ 6316588 w 7220061"/>
                <a:gd name="connsiteY167" fmla="*/ 8540432 h 11962870"/>
                <a:gd name="connsiteX168" fmla="*/ 6496202 w 7220061"/>
                <a:gd name="connsiteY168" fmla="*/ 8899661 h 11962870"/>
                <a:gd name="connsiteX169" fmla="*/ 6316588 w 7220061"/>
                <a:gd name="connsiteY169" fmla="*/ 9258890 h 11962870"/>
                <a:gd name="connsiteX170" fmla="*/ 5842406 w 7220061"/>
                <a:gd name="connsiteY170" fmla="*/ 9258890 h 11962870"/>
                <a:gd name="connsiteX171" fmla="*/ 5662791 w 7220061"/>
                <a:gd name="connsiteY171" fmla="*/ 8899661 h 11962870"/>
                <a:gd name="connsiteX172" fmla="*/ 191830 w 7220061"/>
                <a:gd name="connsiteY172" fmla="*/ 8532668 h 11962870"/>
                <a:gd name="connsiteX173" fmla="*/ 666012 w 7220061"/>
                <a:gd name="connsiteY173" fmla="*/ 8532668 h 11962870"/>
                <a:gd name="connsiteX174" fmla="*/ 845626 w 7220061"/>
                <a:gd name="connsiteY174" fmla="*/ 8891897 h 11962870"/>
                <a:gd name="connsiteX175" fmla="*/ 666012 w 7220061"/>
                <a:gd name="connsiteY175" fmla="*/ 9251126 h 11962870"/>
                <a:gd name="connsiteX176" fmla="*/ 191830 w 7220061"/>
                <a:gd name="connsiteY176" fmla="*/ 9251126 h 11962870"/>
                <a:gd name="connsiteX177" fmla="*/ 12215 w 7220061"/>
                <a:gd name="connsiteY177" fmla="*/ 8891897 h 11962870"/>
                <a:gd name="connsiteX178" fmla="*/ 4443075 w 7220061"/>
                <a:gd name="connsiteY178" fmla="*/ 8525612 h 11962870"/>
                <a:gd name="connsiteX179" fmla="*/ 4917257 w 7220061"/>
                <a:gd name="connsiteY179" fmla="*/ 8525612 h 11962870"/>
                <a:gd name="connsiteX180" fmla="*/ 5096871 w 7220061"/>
                <a:gd name="connsiteY180" fmla="*/ 8884841 h 11962870"/>
                <a:gd name="connsiteX181" fmla="*/ 4917257 w 7220061"/>
                <a:gd name="connsiteY181" fmla="*/ 9244070 h 11962870"/>
                <a:gd name="connsiteX182" fmla="*/ 4443075 w 7220061"/>
                <a:gd name="connsiteY182" fmla="*/ 9244070 h 11962870"/>
                <a:gd name="connsiteX183" fmla="*/ 4263460 w 7220061"/>
                <a:gd name="connsiteY183" fmla="*/ 8884841 h 11962870"/>
                <a:gd name="connsiteX184" fmla="*/ 1631733 w 7220061"/>
                <a:gd name="connsiteY184" fmla="*/ 8521770 h 11962870"/>
                <a:gd name="connsiteX185" fmla="*/ 2105915 w 7220061"/>
                <a:gd name="connsiteY185" fmla="*/ 8521770 h 11962870"/>
                <a:gd name="connsiteX186" fmla="*/ 2285529 w 7220061"/>
                <a:gd name="connsiteY186" fmla="*/ 8880999 h 11962870"/>
                <a:gd name="connsiteX187" fmla="*/ 2105915 w 7220061"/>
                <a:gd name="connsiteY187" fmla="*/ 9240228 h 11962870"/>
                <a:gd name="connsiteX188" fmla="*/ 1631733 w 7220061"/>
                <a:gd name="connsiteY188" fmla="*/ 9240228 h 11962870"/>
                <a:gd name="connsiteX189" fmla="*/ 1452118 w 7220061"/>
                <a:gd name="connsiteY189" fmla="*/ 8880999 h 11962870"/>
                <a:gd name="connsiteX190" fmla="*/ 3037409 w 7220061"/>
                <a:gd name="connsiteY190" fmla="*/ 8511610 h 11962870"/>
                <a:gd name="connsiteX191" fmla="*/ 3511591 w 7220061"/>
                <a:gd name="connsiteY191" fmla="*/ 8511610 h 11962870"/>
                <a:gd name="connsiteX192" fmla="*/ 3691205 w 7220061"/>
                <a:gd name="connsiteY192" fmla="*/ 8870839 h 11962870"/>
                <a:gd name="connsiteX193" fmla="*/ 3511591 w 7220061"/>
                <a:gd name="connsiteY193" fmla="*/ 9230068 h 11962870"/>
                <a:gd name="connsiteX194" fmla="*/ 3037409 w 7220061"/>
                <a:gd name="connsiteY194" fmla="*/ 9230068 h 11962870"/>
                <a:gd name="connsiteX195" fmla="*/ 2857794 w 7220061"/>
                <a:gd name="connsiteY195" fmla="*/ 8870839 h 11962870"/>
                <a:gd name="connsiteX196" fmla="*/ 2329404 w 7220061"/>
                <a:gd name="connsiteY196" fmla="*/ 8141556 h 11962870"/>
                <a:gd name="connsiteX197" fmla="*/ 2803586 w 7220061"/>
                <a:gd name="connsiteY197" fmla="*/ 8141556 h 11962870"/>
                <a:gd name="connsiteX198" fmla="*/ 2983200 w 7220061"/>
                <a:gd name="connsiteY198" fmla="*/ 8500785 h 11962870"/>
                <a:gd name="connsiteX199" fmla="*/ 2803586 w 7220061"/>
                <a:gd name="connsiteY199" fmla="*/ 8860014 h 11962870"/>
                <a:gd name="connsiteX200" fmla="*/ 2329404 w 7220061"/>
                <a:gd name="connsiteY200" fmla="*/ 8860014 h 11962870"/>
                <a:gd name="connsiteX201" fmla="*/ 2149789 w 7220061"/>
                <a:gd name="connsiteY201" fmla="*/ 8500785 h 11962870"/>
                <a:gd name="connsiteX202" fmla="*/ 5137926 w 7220061"/>
                <a:gd name="connsiteY202" fmla="*/ 8129419 h 11962870"/>
                <a:gd name="connsiteX203" fmla="*/ 5612108 w 7220061"/>
                <a:gd name="connsiteY203" fmla="*/ 8129419 h 11962870"/>
                <a:gd name="connsiteX204" fmla="*/ 5791722 w 7220061"/>
                <a:gd name="connsiteY204" fmla="*/ 8488648 h 11962870"/>
                <a:gd name="connsiteX205" fmla="*/ 5612108 w 7220061"/>
                <a:gd name="connsiteY205" fmla="*/ 8847877 h 11962870"/>
                <a:gd name="connsiteX206" fmla="*/ 5137926 w 7220061"/>
                <a:gd name="connsiteY206" fmla="*/ 8847877 h 11962870"/>
                <a:gd name="connsiteX207" fmla="*/ 4958311 w 7220061"/>
                <a:gd name="connsiteY207" fmla="*/ 8488648 h 11962870"/>
                <a:gd name="connsiteX208" fmla="*/ 6566265 w 7220061"/>
                <a:gd name="connsiteY208" fmla="*/ 8127241 h 11962870"/>
                <a:gd name="connsiteX209" fmla="*/ 7040447 w 7220061"/>
                <a:gd name="connsiteY209" fmla="*/ 8127241 h 11962870"/>
                <a:gd name="connsiteX210" fmla="*/ 7220061 w 7220061"/>
                <a:gd name="connsiteY210" fmla="*/ 8486470 h 11962870"/>
                <a:gd name="connsiteX211" fmla="*/ 7040447 w 7220061"/>
                <a:gd name="connsiteY211" fmla="*/ 8845699 h 11962870"/>
                <a:gd name="connsiteX212" fmla="*/ 6566265 w 7220061"/>
                <a:gd name="connsiteY212" fmla="*/ 8845699 h 11962870"/>
                <a:gd name="connsiteX213" fmla="*/ 6386650 w 7220061"/>
                <a:gd name="connsiteY213" fmla="*/ 8486470 h 11962870"/>
                <a:gd name="connsiteX214" fmla="*/ 3747583 w 7220061"/>
                <a:gd name="connsiteY214" fmla="*/ 8111076 h 11962870"/>
                <a:gd name="connsiteX215" fmla="*/ 4221765 w 7220061"/>
                <a:gd name="connsiteY215" fmla="*/ 8111076 h 11962870"/>
                <a:gd name="connsiteX216" fmla="*/ 4401379 w 7220061"/>
                <a:gd name="connsiteY216" fmla="*/ 8470305 h 11962870"/>
                <a:gd name="connsiteX217" fmla="*/ 4221765 w 7220061"/>
                <a:gd name="connsiteY217" fmla="*/ 8829534 h 11962870"/>
                <a:gd name="connsiteX218" fmla="*/ 3747583 w 7220061"/>
                <a:gd name="connsiteY218" fmla="*/ 8829534 h 11962870"/>
                <a:gd name="connsiteX219" fmla="*/ 3567968 w 7220061"/>
                <a:gd name="connsiteY219" fmla="*/ 8470305 h 11962870"/>
                <a:gd name="connsiteX220" fmla="*/ 913568 w 7220061"/>
                <a:gd name="connsiteY220" fmla="*/ 8111076 h 11962870"/>
                <a:gd name="connsiteX221" fmla="*/ 1387750 w 7220061"/>
                <a:gd name="connsiteY221" fmla="*/ 8111076 h 11962870"/>
                <a:gd name="connsiteX222" fmla="*/ 1567364 w 7220061"/>
                <a:gd name="connsiteY222" fmla="*/ 8470305 h 11962870"/>
                <a:gd name="connsiteX223" fmla="*/ 1387750 w 7220061"/>
                <a:gd name="connsiteY223" fmla="*/ 8829534 h 11962870"/>
                <a:gd name="connsiteX224" fmla="*/ 913568 w 7220061"/>
                <a:gd name="connsiteY224" fmla="*/ 8829534 h 11962870"/>
                <a:gd name="connsiteX225" fmla="*/ 733953 w 7220061"/>
                <a:gd name="connsiteY225" fmla="*/ 8470305 h 11962870"/>
                <a:gd name="connsiteX226" fmla="*/ 5850101 w 7220061"/>
                <a:gd name="connsiteY226" fmla="*/ 7751847 h 11962870"/>
                <a:gd name="connsiteX227" fmla="*/ 6324283 w 7220061"/>
                <a:gd name="connsiteY227" fmla="*/ 7751847 h 11962870"/>
                <a:gd name="connsiteX228" fmla="*/ 6503897 w 7220061"/>
                <a:gd name="connsiteY228" fmla="*/ 8111076 h 11962870"/>
                <a:gd name="connsiteX229" fmla="*/ 6324283 w 7220061"/>
                <a:gd name="connsiteY229" fmla="*/ 8470305 h 11962870"/>
                <a:gd name="connsiteX230" fmla="*/ 5850101 w 7220061"/>
                <a:gd name="connsiteY230" fmla="*/ 8470305 h 11962870"/>
                <a:gd name="connsiteX231" fmla="*/ 5670486 w 7220061"/>
                <a:gd name="connsiteY231" fmla="*/ 8111076 h 11962870"/>
                <a:gd name="connsiteX232" fmla="*/ 4441318 w 7220061"/>
                <a:gd name="connsiteY232" fmla="*/ 7720430 h 11962870"/>
                <a:gd name="connsiteX233" fmla="*/ 4915500 w 7220061"/>
                <a:gd name="connsiteY233" fmla="*/ 7720430 h 11962870"/>
                <a:gd name="connsiteX234" fmla="*/ 5095114 w 7220061"/>
                <a:gd name="connsiteY234" fmla="*/ 8079659 h 11962870"/>
                <a:gd name="connsiteX235" fmla="*/ 4915500 w 7220061"/>
                <a:gd name="connsiteY235" fmla="*/ 8438888 h 11962870"/>
                <a:gd name="connsiteX236" fmla="*/ 4441318 w 7220061"/>
                <a:gd name="connsiteY236" fmla="*/ 8438888 h 11962870"/>
                <a:gd name="connsiteX237" fmla="*/ 4261703 w 7220061"/>
                <a:gd name="connsiteY237" fmla="*/ 8079659 h 11962870"/>
                <a:gd name="connsiteX238" fmla="*/ 3035642 w 7220061"/>
                <a:gd name="connsiteY238" fmla="*/ 7720430 h 11962870"/>
                <a:gd name="connsiteX239" fmla="*/ 3509824 w 7220061"/>
                <a:gd name="connsiteY239" fmla="*/ 7720430 h 11962870"/>
                <a:gd name="connsiteX240" fmla="*/ 3689438 w 7220061"/>
                <a:gd name="connsiteY240" fmla="*/ 8079659 h 11962870"/>
                <a:gd name="connsiteX241" fmla="*/ 3509824 w 7220061"/>
                <a:gd name="connsiteY241" fmla="*/ 8438888 h 11962870"/>
                <a:gd name="connsiteX242" fmla="*/ 3035642 w 7220061"/>
                <a:gd name="connsiteY242" fmla="*/ 8438888 h 11962870"/>
                <a:gd name="connsiteX243" fmla="*/ 2856027 w 7220061"/>
                <a:gd name="connsiteY243" fmla="*/ 8079659 h 11962870"/>
                <a:gd name="connsiteX244" fmla="*/ 2313020 w 7220061"/>
                <a:gd name="connsiteY244" fmla="*/ 7345963 h 11962870"/>
                <a:gd name="connsiteX245" fmla="*/ 2787202 w 7220061"/>
                <a:gd name="connsiteY245" fmla="*/ 7345963 h 11962870"/>
                <a:gd name="connsiteX246" fmla="*/ 2966816 w 7220061"/>
                <a:gd name="connsiteY246" fmla="*/ 7705192 h 11962870"/>
                <a:gd name="connsiteX247" fmla="*/ 2787202 w 7220061"/>
                <a:gd name="connsiteY247" fmla="*/ 8064421 h 11962870"/>
                <a:gd name="connsiteX248" fmla="*/ 2313020 w 7220061"/>
                <a:gd name="connsiteY248" fmla="*/ 8064421 h 11962870"/>
                <a:gd name="connsiteX249" fmla="*/ 2133405 w 7220061"/>
                <a:gd name="connsiteY249" fmla="*/ 7705192 h 11962870"/>
                <a:gd name="connsiteX250" fmla="*/ 6559158 w 7220061"/>
                <a:gd name="connsiteY250" fmla="*/ 7342858 h 11962870"/>
                <a:gd name="connsiteX251" fmla="*/ 7033340 w 7220061"/>
                <a:gd name="connsiteY251" fmla="*/ 7342858 h 11962870"/>
                <a:gd name="connsiteX252" fmla="*/ 7212954 w 7220061"/>
                <a:gd name="connsiteY252" fmla="*/ 7702087 h 11962870"/>
                <a:gd name="connsiteX253" fmla="*/ 7033340 w 7220061"/>
                <a:gd name="connsiteY253" fmla="*/ 8061316 h 11962870"/>
                <a:gd name="connsiteX254" fmla="*/ 6559158 w 7220061"/>
                <a:gd name="connsiteY254" fmla="*/ 8061316 h 11962870"/>
                <a:gd name="connsiteX255" fmla="*/ 6379543 w 7220061"/>
                <a:gd name="connsiteY255" fmla="*/ 7702087 h 11962870"/>
                <a:gd name="connsiteX256" fmla="*/ 5153482 w 7220061"/>
                <a:gd name="connsiteY256" fmla="*/ 7342858 h 11962870"/>
                <a:gd name="connsiteX257" fmla="*/ 5627664 w 7220061"/>
                <a:gd name="connsiteY257" fmla="*/ 7342858 h 11962870"/>
                <a:gd name="connsiteX258" fmla="*/ 5807278 w 7220061"/>
                <a:gd name="connsiteY258" fmla="*/ 7702087 h 11962870"/>
                <a:gd name="connsiteX259" fmla="*/ 5627664 w 7220061"/>
                <a:gd name="connsiteY259" fmla="*/ 8061316 h 11962870"/>
                <a:gd name="connsiteX260" fmla="*/ 5153482 w 7220061"/>
                <a:gd name="connsiteY260" fmla="*/ 8061316 h 11962870"/>
                <a:gd name="connsiteX261" fmla="*/ 4973867 w 7220061"/>
                <a:gd name="connsiteY261" fmla="*/ 7702087 h 11962870"/>
                <a:gd name="connsiteX262" fmla="*/ 3735368 w 7220061"/>
                <a:gd name="connsiteY262" fmla="*/ 7340209 h 11962870"/>
                <a:gd name="connsiteX263" fmla="*/ 4209550 w 7220061"/>
                <a:gd name="connsiteY263" fmla="*/ 7340209 h 11962870"/>
                <a:gd name="connsiteX264" fmla="*/ 4389164 w 7220061"/>
                <a:gd name="connsiteY264" fmla="*/ 7699438 h 11962870"/>
                <a:gd name="connsiteX265" fmla="*/ 4209550 w 7220061"/>
                <a:gd name="connsiteY265" fmla="*/ 8058667 h 11962870"/>
                <a:gd name="connsiteX266" fmla="*/ 3735368 w 7220061"/>
                <a:gd name="connsiteY266" fmla="*/ 8058667 h 11962870"/>
                <a:gd name="connsiteX267" fmla="*/ 3555753 w 7220061"/>
                <a:gd name="connsiteY267" fmla="*/ 7699438 h 11962870"/>
                <a:gd name="connsiteX268" fmla="*/ 5853208 w 7220061"/>
                <a:gd name="connsiteY268" fmla="*/ 6962637 h 11962870"/>
                <a:gd name="connsiteX269" fmla="*/ 6327390 w 7220061"/>
                <a:gd name="connsiteY269" fmla="*/ 6962637 h 11962870"/>
                <a:gd name="connsiteX270" fmla="*/ 6507004 w 7220061"/>
                <a:gd name="connsiteY270" fmla="*/ 7321866 h 11962870"/>
                <a:gd name="connsiteX271" fmla="*/ 6327390 w 7220061"/>
                <a:gd name="connsiteY271" fmla="*/ 7681095 h 11962870"/>
                <a:gd name="connsiteX272" fmla="*/ 5853208 w 7220061"/>
                <a:gd name="connsiteY272" fmla="*/ 7681095 h 11962870"/>
                <a:gd name="connsiteX273" fmla="*/ 5673593 w 7220061"/>
                <a:gd name="connsiteY273" fmla="*/ 7321866 h 11962870"/>
                <a:gd name="connsiteX274" fmla="*/ 4441318 w 7220061"/>
                <a:gd name="connsiteY274" fmla="*/ 6959988 h 11962870"/>
                <a:gd name="connsiteX275" fmla="*/ 4915500 w 7220061"/>
                <a:gd name="connsiteY275" fmla="*/ 6959988 h 11962870"/>
                <a:gd name="connsiteX276" fmla="*/ 5095114 w 7220061"/>
                <a:gd name="connsiteY276" fmla="*/ 7319217 h 11962870"/>
                <a:gd name="connsiteX277" fmla="*/ 4915500 w 7220061"/>
                <a:gd name="connsiteY277" fmla="*/ 7678446 h 11962870"/>
                <a:gd name="connsiteX278" fmla="*/ 4441318 w 7220061"/>
                <a:gd name="connsiteY278" fmla="*/ 7678446 h 11962870"/>
                <a:gd name="connsiteX279" fmla="*/ 4261703 w 7220061"/>
                <a:gd name="connsiteY279" fmla="*/ 7319217 h 11962870"/>
                <a:gd name="connsiteX280" fmla="*/ 3035642 w 7220061"/>
                <a:gd name="connsiteY280" fmla="*/ 6959988 h 11962870"/>
                <a:gd name="connsiteX281" fmla="*/ 3509824 w 7220061"/>
                <a:gd name="connsiteY281" fmla="*/ 6959988 h 11962870"/>
                <a:gd name="connsiteX282" fmla="*/ 3689438 w 7220061"/>
                <a:gd name="connsiteY282" fmla="*/ 7319217 h 11962870"/>
                <a:gd name="connsiteX283" fmla="*/ 3509824 w 7220061"/>
                <a:gd name="connsiteY283" fmla="*/ 7678446 h 11962870"/>
                <a:gd name="connsiteX284" fmla="*/ 3035642 w 7220061"/>
                <a:gd name="connsiteY284" fmla="*/ 7678446 h 11962870"/>
                <a:gd name="connsiteX285" fmla="*/ 2856027 w 7220061"/>
                <a:gd name="connsiteY285" fmla="*/ 7319217 h 11962870"/>
                <a:gd name="connsiteX286" fmla="*/ 1616401 w 7220061"/>
                <a:gd name="connsiteY286" fmla="*/ 6956411 h 11962870"/>
                <a:gd name="connsiteX287" fmla="*/ 2090583 w 7220061"/>
                <a:gd name="connsiteY287" fmla="*/ 6956411 h 11962870"/>
                <a:gd name="connsiteX288" fmla="*/ 2270197 w 7220061"/>
                <a:gd name="connsiteY288" fmla="*/ 7315640 h 11962870"/>
                <a:gd name="connsiteX289" fmla="*/ 2090583 w 7220061"/>
                <a:gd name="connsiteY289" fmla="*/ 7674869 h 11962870"/>
                <a:gd name="connsiteX290" fmla="*/ 1616401 w 7220061"/>
                <a:gd name="connsiteY290" fmla="*/ 7674869 h 11962870"/>
                <a:gd name="connsiteX291" fmla="*/ 1436786 w 7220061"/>
                <a:gd name="connsiteY291" fmla="*/ 7315640 h 11962870"/>
                <a:gd name="connsiteX292" fmla="*/ 6559158 w 7220061"/>
                <a:gd name="connsiteY292" fmla="*/ 6582416 h 11962870"/>
                <a:gd name="connsiteX293" fmla="*/ 7033340 w 7220061"/>
                <a:gd name="connsiteY293" fmla="*/ 6582416 h 11962870"/>
                <a:gd name="connsiteX294" fmla="*/ 7212954 w 7220061"/>
                <a:gd name="connsiteY294" fmla="*/ 6941645 h 11962870"/>
                <a:gd name="connsiteX295" fmla="*/ 7033340 w 7220061"/>
                <a:gd name="connsiteY295" fmla="*/ 7300874 h 11962870"/>
                <a:gd name="connsiteX296" fmla="*/ 6559158 w 7220061"/>
                <a:gd name="connsiteY296" fmla="*/ 7300874 h 11962870"/>
                <a:gd name="connsiteX297" fmla="*/ 6379543 w 7220061"/>
                <a:gd name="connsiteY297" fmla="*/ 6941645 h 11962870"/>
                <a:gd name="connsiteX298" fmla="*/ 5153482 w 7220061"/>
                <a:gd name="connsiteY298" fmla="*/ 6582416 h 11962870"/>
                <a:gd name="connsiteX299" fmla="*/ 5627664 w 7220061"/>
                <a:gd name="connsiteY299" fmla="*/ 6582416 h 11962870"/>
                <a:gd name="connsiteX300" fmla="*/ 5807278 w 7220061"/>
                <a:gd name="connsiteY300" fmla="*/ 6941645 h 11962870"/>
                <a:gd name="connsiteX301" fmla="*/ 5627664 w 7220061"/>
                <a:gd name="connsiteY301" fmla="*/ 7300874 h 11962870"/>
                <a:gd name="connsiteX302" fmla="*/ 5153482 w 7220061"/>
                <a:gd name="connsiteY302" fmla="*/ 7300874 h 11962870"/>
                <a:gd name="connsiteX303" fmla="*/ 4973867 w 7220061"/>
                <a:gd name="connsiteY303" fmla="*/ 6941645 h 11962870"/>
                <a:gd name="connsiteX304" fmla="*/ 3735368 w 7220061"/>
                <a:gd name="connsiteY304" fmla="*/ 6579767 h 11962870"/>
                <a:gd name="connsiteX305" fmla="*/ 4209550 w 7220061"/>
                <a:gd name="connsiteY305" fmla="*/ 6579767 h 11962870"/>
                <a:gd name="connsiteX306" fmla="*/ 4389164 w 7220061"/>
                <a:gd name="connsiteY306" fmla="*/ 6938996 h 11962870"/>
                <a:gd name="connsiteX307" fmla="*/ 4209550 w 7220061"/>
                <a:gd name="connsiteY307" fmla="*/ 7298225 h 11962870"/>
                <a:gd name="connsiteX308" fmla="*/ 3735368 w 7220061"/>
                <a:gd name="connsiteY308" fmla="*/ 7298225 h 11962870"/>
                <a:gd name="connsiteX309" fmla="*/ 3555753 w 7220061"/>
                <a:gd name="connsiteY309" fmla="*/ 6938996 h 11962870"/>
                <a:gd name="connsiteX310" fmla="*/ 2323468 w 7220061"/>
                <a:gd name="connsiteY310" fmla="*/ 6564524 h 11962870"/>
                <a:gd name="connsiteX311" fmla="*/ 2797650 w 7220061"/>
                <a:gd name="connsiteY311" fmla="*/ 6564524 h 11962870"/>
                <a:gd name="connsiteX312" fmla="*/ 2977264 w 7220061"/>
                <a:gd name="connsiteY312" fmla="*/ 6923753 h 11962870"/>
                <a:gd name="connsiteX313" fmla="*/ 2797650 w 7220061"/>
                <a:gd name="connsiteY313" fmla="*/ 7282982 h 11962870"/>
                <a:gd name="connsiteX314" fmla="*/ 2323468 w 7220061"/>
                <a:gd name="connsiteY314" fmla="*/ 7282982 h 11962870"/>
                <a:gd name="connsiteX315" fmla="*/ 2143853 w 7220061"/>
                <a:gd name="connsiteY315" fmla="*/ 6923753 h 11962870"/>
                <a:gd name="connsiteX316" fmla="*/ 5853208 w 7220061"/>
                <a:gd name="connsiteY316" fmla="*/ 6202195 h 11962870"/>
                <a:gd name="connsiteX317" fmla="*/ 6327390 w 7220061"/>
                <a:gd name="connsiteY317" fmla="*/ 6202195 h 11962870"/>
                <a:gd name="connsiteX318" fmla="*/ 6507004 w 7220061"/>
                <a:gd name="connsiteY318" fmla="*/ 6561424 h 11962870"/>
                <a:gd name="connsiteX319" fmla="*/ 6327390 w 7220061"/>
                <a:gd name="connsiteY319" fmla="*/ 6920653 h 11962870"/>
                <a:gd name="connsiteX320" fmla="*/ 5853208 w 7220061"/>
                <a:gd name="connsiteY320" fmla="*/ 6920653 h 11962870"/>
                <a:gd name="connsiteX321" fmla="*/ 5673593 w 7220061"/>
                <a:gd name="connsiteY321" fmla="*/ 6561424 h 11962870"/>
                <a:gd name="connsiteX322" fmla="*/ 4435094 w 7220061"/>
                <a:gd name="connsiteY322" fmla="*/ 6194875 h 11962870"/>
                <a:gd name="connsiteX323" fmla="*/ 4909276 w 7220061"/>
                <a:gd name="connsiteY323" fmla="*/ 6194875 h 11962870"/>
                <a:gd name="connsiteX324" fmla="*/ 5088890 w 7220061"/>
                <a:gd name="connsiteY324" fmla="*/ 6554104 h 11962870"/>
                <a:gd name="connsiteX325" fmla="*/ 4909276 w 7220061"/>
                <a:gd name="connsiteY325" fmla="*/ 6913333 h 11962870"/>
                <a:gd name="connsiteX326" fmla="*/ 4435094 w 7220061"/>
                <a:gd name="connsiteY326" fmla="*/ 6913333 h 11962870"/>
                <a:gd name="connsiteX327" fmla="*/ 4255479 w 7220061"/>
                <a:gd name="connsiteY327" fmla="*/ 6554104 h 11962870"/>
                <a:gd name="connsiteX328" fmla="*/ 3029418 w 7220061"/>
                <a:gd name="connsiteY328" fmla="*/ 6194875 h 11962870"/>
                <a:gd name="connsiteX329" fmla="*/ 3503600 w 7220061"/>
                <a:gd name="connsiteY329" fmla="*/ 6194875 h 11962870"/>
                <a:gd name="connsiteX330" fmla="*/ 3683214 w 7220061"/>
                <a:gd name="connsiteY330" fmla="*/ 6554104 h 11962870"/>
                <a:gd name="connsiteX331" fmla="*/ 3503600 w 7220061"/>
                <a:gd name="connsiteY331" fmla="*/ 6913333 h 11962870"/>
                <a:gd name="connsiteX332" fmla="*/ 3029418 w 7220061"/>
                <a:gd name="connsiteY332" fmla="*/ 6913333 h 11962870"/>
                <a:gd name="connsiteX333" fmla="*/ 2849803 w 7220061"/>
                <a:gd name="connsiteY333" fmla="*/ 6554104 h 11962870"/>
                <a:gd name="connsiteX334" fmla="*/ 1619518 w 7220061"/>
                <a:gd name="connsiteY334" fmla="*/ 6181967 h 11962870"/>
                <a:gd name="connsiteX335" fmla="*/ 2093700 w 7220061"/>
                <a:gd name="connsiteY335" fmla="*/ 6181967 h 11962870"/>
                <a:gd name="connsiteX336" fmla="*/ 2273314 w 7220061"/>
                <a:gd name="connsiteY336" fmla="*/ 6541196 h 11962870"/>
                <a:gd name="connsiteX337" fmla="*/ 2093700 w 7220061"/>
                <a:gd name="connsiteY337" fmla="*/ 6900425 h 11962870"/>
                <a:gd name="connsiteX338" fmla="*/ 1619518 w 7220061"/>
                <a:gd name="connsiteY338" fmla="*/ 6900425 h 11962870"/>
                <a:gd name="connsiteX339" fmla="*/ 1439903 w 7220061"/>
                <a:gd name="connsiteY339" fmla="*/ 6541196 h 11962870"/>
                <a:gd name="connsiteX340" fmla="*/ 6552934 w 7220061"/>
                <a:gd name="connsiteY340" fmla="*/ 5817305 h 11962870"/>
                <a:gd name="connsiteX341" fmla="*/ 7027116 w 7220061"/>
                <a:gd name="connsiteY341" fmla="*/ 5817305 h 11962870"/>
                <a:gd name="connsiteX342" fmla="*/ 7206730 w 7220061"/>
                <a:gd name="connsiteY342" fmla="*/ 6176532 h 11962870"/>
                <a:gd name="connsiteX343" fmla="*/ 7027116 w 7220061"/>
                <a:gd name="connsiteY343" fmla="*/ 6535761 h 11962870"/>
                <a:gd name="connsiteX344" fmla="*/ 6552934 w 7220061"/>
                <a:gd name="connsiteY344" fmla="*/ 6535761 h 11962870"/>
                <a:gd name="connsiteX345" fmla="*/ 6373319 w 7220061"/>
                <a:gd name="connsiteY345" fmla="*/ 6176532 h 11962870"/>
                <a:gd name="connsiteX346" fmla="*/ 5147258 w 7220061"/>
                <a:gd name="connsiteY346" fmla="*/ 5817305 h 11962870"/>
                <a:gd name="connsiteX347" fmla="*/ 5621440 w 7220061"/>
                <a:gd name="connsiteY347" fmla="*/ 5817305 h 11962870"/>
                <a:gd name="connsiteX348" fmla="*/ 5801054 w 7220061"/>
                <a:gd name="connsiteY348" fmla="*/ 6176532 h 11962870"/>
                <a:gd name="connsiteX349" fmla="*/ 5621440 w 7220061"/>
                <a:gd name="connsiteY349" fmla="*/ 6535761 h 11962870"/>
                <a:gd name="connsiteX350" fmla="*/ 5147258 w 7220061"/>
                <a:gd name="connsiteY350" fmla="*/ 6535761 h 11962870"/>
                <a:gd name="connsiteX351" fmla="*/ 4967643 w 7220061"/>
                <a:gd name="connsiteY351" fmla="*/ 6176532 h 11962870"/>
                <a:gd name="connsiteX352" fmla="*/ 3735368 w 7220061"/>
                <a:gd name="connsiteY352" fmla="*/ 5797080 h 11962870"/>
                <a:gd name="connsiteX353" fmla="*/ 4209550 w 7220061"/>
                <a:gd name="connsiteY353" fmla="*/ 5797080 h 11962870"/>
                <a:gd name="connsiteX354" fmla="*/ 4389164 w 7220061"/>
                <a:gd name="connsiteY354" fmla="*/ 6156307 h 11962870"/>
                <a:gd name="connsiteX355" fmla="*/ 4209550 w 7220061"/>
                <a:gd name="connsiteY355" fmla="*/ 6515536 h 11962870"/>
                <a:gd name="connsiteX356" fmla="*/ 3735368 w 7220061"/>
                <a:gd name="connsiteY356" fmla="*/ 6515536 h 11962870"/>
                <a:gd name="connsiteX357" fmla="*/ 3555753 w 7220061"/>
                <a:gd name="connsiteY357" fmla="*/ 6156307 h 11962870"/>
                <a:gd name="connsiteX358" fmla="*/ 2329692 w 7220061"/>
                <a:gd name="connsiteY358" fmla="*/ 5797080 h 11962870"/>
                <a:gd name="connsiteX359" fmla="*/ 2803874 w 7220061"/>
                <a:gd name="connsiteY359" fmla="*/ 5797080 h 11962870"/>
                <a:gd name="connsiteX360" fmla="*/ 2983488 w 7220061"/>
                <a:gd name="connsiteY360" fmla="*/ 6156307 h 11962870"/>
                <a:gd name="connsiteX361" fmla="*/ 2803874 w 7220061"/>
                <a:gd name="connsiteY361" fmla="*/ 6515536 h 11962870"/>
                <a:gd name="connsiteX362" fmla="*/ 2329692 w 7220061"/>
                <a:gd name="connsiteY362" fmla="*/ 6515536 h 11962870"/>
                <a:gd name="connsiteX363" fmla="*/ 2150077 w 7220061"/>
                <a:gd name="connsiteY363" fmla="*/ 6156307 h 11962870"/>
                <a:gd name="connsiteX364" fmla="*/ 902237 w 7220061"/>
                <a:gd name="connsiteY364" fmla="*/ 5784644 h 11962870"/>
                <a:gd name="connsiteX365" fmla="*/ 1376419 w 7220061"/>
                <a:gd name="connsiteY365" fmla="*/ 5784644 h 11962870"/>
                <a:gd name="connsiteX366" fmla="*/ 1556033 w 7220061"/>
                <a:gd name="connsiteY366" fmla="*/ 6143872 h 11962870"/>
                <a:gd name="connsiteX367" fmla="*/ 1376419 w 7220061"/>
                <a:gd name="connsiteY367" fmla="*/ 6503101 h 11962870"/>
                <a:gd name="connsiteX368" fmla="*/ 902237 w 7220061"/>
                <a:gd name="connsiteY368" fmla="*/ 6503101 h 11962870"/>
                <a:gd name="connsiteX369" fmla="*/ 722622 w 7220061"/>
                <a:gd name="connsiteY369" fmla="*/ 6143872 h 11962870"/>
                <a:gd name="connsiteX370" fmla="*/ 1617518 w 7220061"/>
                <a:gd name="connsiteY370" fmla="*/ 5419190 h 11962870"/>
                <a:gd name="connsiteX371" fmla="*/ 2091700 w 7220061"/>
                <a:gd name="connsiteY371" fmla="*/ 5419190 h 11962870"/>
                <a:gd name="connsiteX372" fmla="*/ 2271314 w 7220061"/>
                <a:gd name="connsiteY372" fmla="*/ 5778417 h 11962870"/>
                <a:gd name="connsiteX373" fmla="*/ 2091700 w 7220061"/>
                <a:gd name="connsiteY373" fmla="*/ 6137645 h 11962870"/>
                <a:gd name="connsiteX374" fmla="*/ 1617518 w 7220061"/>
                <a:gd name="connsiteY374" fmla="*/ 6137645 h 11962870"/>
                <a:gd name="connsiteX375" fmla="*/ 1437903 w 7220061"/>
                <a:gd name="connsiteY375" fmla="*/ 5778417 h 11962870"/>
                <a:gd name="connsiteX376" fmla="*/ 5850101 w 7220061"/>
                <a:gd name="connsiteY376" fmla="*/ 5416859 h 11962870"/>
                <a:gd name="connsiteX377" fmla="*/ 6324283 w 7220061"/>
                <a:gd name="connsiteY377" fmla="*/ 5416859 h 11962870"/>
                <a:gd name="connsiteX378" fmla="*/ 6503897 w 7220061"/>
                <a:gd name="connsiteY378" fmla="*/ 5776088 h 11962870"/>
                <a:gd name="connsiteX379" fmla="*/ 6324283 w 7220061"/>
                <a:gd name="connsiteY379" fmla="*/ 6135315 h 11962870"/>
                <a:gd name="connsiteX380" fmla="*/ 5850101 w 7220061"/>
                <a:gd name="connsiteY380" fmla="*/ 6135315 h 11962870"/>
                <a:gd name="connsiteX381" fmla="*/ 5670486 w 7220061"/>
                <a:gd name="connsiteY381" fmla="*/ 5776088 h 11962870"/>
                <a:gd name="connsiteX382" fmla="*/ 4444425 w 7220061"/>
                <a:gd name="connsiteY382" fmla="*/ 5416859 h 11962870"/>
                <a:gd name="connsiteX383" fmla="*/ 4918607 w 7220061"/>
                <a:gd name="connsiteY383" fmla="*/ 5416859 h 11962870"/>
                <a:gd name="connsiteX384" fmla="*/ 5098221 w 7220061"/>
                <a:gd name="connsiteY384" fmla="*/ 5776088 h 11962870"/>
                <a:gd name="connsiteX385" fmla="*/ 4918607 w 7220061"/>
                <a:gd name="connsiteY385" fmla="*/ 6135315 h 11962870"/>
                <a:gd name="connsiteX386" fmla="*/ 4444425 w 7220061"/>
                <a:gd name="connsiteY386" fmla="*/ 6135315 h 11962870"/>
                <a:gd name="connsiteX387" fmla="*/ 4264810 w 7220061"/>
                <a:gd name="connsiteY387" fmla="*/ 5776088 h 11962870"/>
                <a:gd name="connsiteX388" fmla="*/ 3029418 w 7220061"/>
                <a:gd name="connsiteY388" fmla="*/ 5416859 h 11962870"/>
                <a:gd name="connsiteX389" fmla="*/ 3503600 w 7220061"/>
                <a:gd name="connsiteY389" fmla="*/ 5416859 h 11962870"/>
                <a:gd name="connsiteX390" fmla="*/ 3683214 w 7220061"/>
                <a:gd name="connsiteY390" fmla="*/ 5776088 h 11962870"/>
                <a:gd name="connsiteX391" fmla="*/ 3503600 w 7220061"/>
                <a:gd name="connsiteY391" fmla="*/ 6135315 h 11962870"/>
                <a:gd name="connsiteX392" fmla="*/ 3029418 w 7220061"/>
                <a:gd name="connsiteY392" fmla="*/ 6135315 h 11962870"/>
                <a:gd name="connsiteX393" fmla="*/ 2849803 w 7220061"/>
                <a:gd name="connsiteY393" fmla="*/ 5776088 h 11962870"/>
                <a:gd name="connsiteX394" fmla="*/ 5144151 w 7220061"/>
                <a:gd name="connsiteY394" fmla="*/ 5036639 h 11962870"/>
                <a:gd name="connsiteX395" fmla="*/ 5618333 w 7220061"/>
                <a:gd name="connsiteY395" fmla="*/ 5036639 h 11962870"/>
                <a:gd name="connsiteX396" fmla="*/ 5797947 w 7220061"/>
                <a:gd name="connsiteY396" fmla="*/ 5395868 h 11962870"/>
                <a:gd name="connsiteX397" fmla="*/ 5618333 w 7220061"/>
                <a:gd name="connsiteY397" fmla="*/ 5755095 h 11962870"/>
                <a:gd name="connsiteX398" fmla="*/ 5144151 w 7220061"/>
                <a:gd name="connsiteY398" fmla="*/ 5755095 h 11962870"/>
                <a:gd name="connsiteX399" fmla="*/ 4964536 w 7220061"/>
                <a:gd name="connsiteY399" fmla="*/ 5395868 h 11962870"/>
                <a:gd name="connsiteX400" fmla="*/ 6552813 w 7220061"/>
                <a:gd name="connsiteY400" fmla="*/ 5031968 h 11962870"/>
                <a:gd name="connsiteX401" fmla="*/ 7026995 w 7220061"/>
                <a:gd name="connsiteY401" fmla="*/ 5031968 h 11962870"/>
                <a:gd name="connsiteX402" fmla="*/ 7206609 w 7220061"/>
                <a:gd name="connsiteY402" fmla="*/ 5391197 h 11962870"/>
                <a:gd name="connsiteX403" fmla="*/ 7026995 w 7220061"/>
                <a:gd name="connsiteY403" fmla="*/ 5750424 h 11962870"/>
                <a:gd name="connsiteX404" fmla="*/ 6552813 w 7220061"/>
                <a:gd name="connsiteY404" fmla="*/ 5750424 h 11962870"/>
                <a:gd name="connsiteX405" fmla="*/ 6373198 w 7220061"/>
                <a:gd name="connsiteY405" fmla="*/ 5391197 h 11962870"/>
                <a:gd name="connsiteX406" fmla="*/ 3729144 w 7220061"/>
                <a:gd name="connsiteY406" fmla="*/ 5031968 h 11962870"/>
                <a:gd name="connsiteX407" fmla="*/ 4203326 w 7220061"/>
                <a:gd name="connsiteY407" fmla="*/ 5031968 h 11962870"/>
                <a:gd name="connsiteX408" fmla="*/ 4382940 w 7220061"/>
                <a:gd name="connsiteY408" fmla="*/ 5391197 h 11962870"/>
                <a:gd name="connsiteX409" fmla="*/ 4203326 w 7220061"/>
                <a:gd name="connsiteY409" fmla="*/ 5750424 h 11962870"/>
                <a:gd name="connsiteX410" fmla="*/ 3729144 w 7220061"/>
                <a:gd name="connsiteY410" fmla="*/ 5750424 h 11962870"/>
                <a:gd name="connsiteX411" fmla="*/ 3549529 w 7220061"/>
                <a:gd name="connsiteY411" fmla="*/ 5391197 h 11962870"/>
                <a:gd name="connsiteX412" fmla="*/ 902237 w 7220061"/>
                <a:gd name="connsiteY412" fmla="*/ 5024204 h 11962870"/>
                <a:gd name="connsiteX413" fmla="*/ 1376419 w 7220061"/>
                <a:gd name="connsiteY413" fmla="*/ 5024204 h 11962870"/>
                <a:gd name="connsiteX414" fmla="*/ 1556033 w 7220061"/>
                <a:gd name="connsiteY414" fmla="*/ 5383433 h 11962870"/>
                <a:gd name="connsiteX415" fmla="*/ 1376419 w 7220061"/>
                <a:gd name="connsiteY415" fmla="*/ 5742661 h 11962870"/>
                <a:gd name="connsiteX416" fmla="*/ 902237 w 7220061"/>
                <a:gd name="connsiteY416" fmla="*/ 5742661 h 11962870"/>
                <a:gd name="connsiteX417" fmla="*/ 722622 w 7220061"/>
                <a:gd name="connsiteY417" fmla="*/ 5383433 h 11962870"/>
                <a:gd name="connsiteX418" fmla="*/ 5843877 w 7220061"/>
                <a:gd name="connsiteY418" fmla="*/ 4651747 h 11962870"/>
                <a:gd name="connsiteX419" fmla="*/ 6318059 w 7220061"/>
                <a:gd name="connsiteY419" fmla="*/ 4651747 h 11962870"/>
                <a:gd name="connsiteX420" fmla="*/ 6497673 w 7220061"/>
                <a:gd name="connsiteY420" fmla="*/ 5010976 h 11962870"/>
                <a:gd name="connsiteX421" fmla="*/ 6318059 w 7220061"/>
                <a:gd name="connsiteY421" fmla="*/ 5370204 h 11962870"/>
                <a:gd name="connsiteX422" fmla="*/ 5843877 w 7220061"/>
                <a:gd name="connsiteY422" fmla="*/ 5370204 h 11962870"/>
                <a:gd name="connsiteX423" fmla="*/ 5664262 w 7220061"/>
                <a:gd name="connsiteY423" fmla="*/ 5010976 h 11962870"/>
                <a:gd name="connsiteX424" fmla="*/ 4438201 w 7220061"/>
                <a:gd name="connsiteY424" fmla="*/ 4651747 h 11962870"/>
                <a:gd name="connsiteX425" fmla="*/ 4912383 w 7220061"/>
                <a:gd name="connsiteY425" fmla="*/ 4651747 h 11962870"/>
                <a:gd name="connsiteX426" fmla="*/ 5091997 w 7220061"/>
                <a:gd name="connsiteY426" fmla="*/ 5010976 h 11962870"/>
                <a:gd name="connsiteX427" fmla="*/ 4912383 w 7220061"/>
                <a:gd name="connsiteY427" fmla="*/ 5370204 h 11962870"/>
                <a:gd name="connsiteX428" fmla="*/ 4438201 w 7220061"/>
                <a:gd name="connsiteY428" fmla="*/ 5370204 h 11962870"/>
                <a:gd name="connsiteX429" fmla="*/ 4258586 w 7220061"/>
                <a:gd name="connsiteY429" fmla="*/ 5010976 h 11962870"/>
                <a:gd name="connsiteX430" fmla="*/ 3032525 w 7220061"/>
                <a:gd name="connsiteY430" fmla="*/ 4642416 h 11962870"/>
                <a:gd name="connsiteX431" fmla="*/ 3506707 w 7220061"/>
                <a:gd name="connsiteY431" fmla="*/ 4642416 h 11962870"/>
                <a:gd name="connsiteX432" fmla="*/ 3686321 w 7220061"/>
                <a:gd name="connsiteY432" fmla="*/ 5001644 h 11962870"/>
                <a:gd name="connsiteX433" fmla="*/ 3506707 w 7220061"/>
                <a:gd name="connsiteY433" fmla="*/ 5360874 h 11962870"/>
                <a:gd name="connsiteX434" fmla="*/ 3032525 w 7220061"/>
                <a:gd name="connsiteY434" fmla="*/ 5360874 h 11962870"/>
                <a:gd name="connsiteX435" fmla="*/ 2852910 w 7220061"/>
                <a:gd name="connsiteY435" fmla="*/ 5001644 h 11962870"/>
                <a:gd name="connsiteX436" fmla="*/ 6546589 w 7220061"/>
                <a:gd name="connsiteY436" fmla="*/ 4266865 h 11962870"/>
                <a:gd name="connsiteX437" fmla="*/ 7020771 w 7220061"/>
                <a:gd name="connsiteY437" fmla="*/ 4266865 h 11962870"/>
                <a:gd name="connsiteX438" fmla="*/ 7200385 w 7220061"/>
                <a:gd name="connsiteY438" fmla="*/ 4626084 h 11962870"/>
                <a:gd name="connsiteX439" fmla="*/ 7020771 w 7220061"/>
                <a:gd name="connsiteY439" fmla="*/ 4985312 h 11962870"/>
                <a:gd name="connsiteX440" fmla="*/ 6546589 w 7220061"/>
                <a:gd name="connsiteY440" fmla="*/ 4985312 h 11962870"/>
                <a:gd name="connsiteX441" fmla="*/ 6366974 w 7220061"/>
                <a:gd name="connsiteY441" fmla="*/ 4626084 h 11962870"/>
                <a:gd name="connsiteX442" fmla="*/ 5147258 w 7220061"/>
                <a:gd name="connsiteY442" fmla="*/ 4262204 h 11962870"/>
                <a:gd name="connsiteX443" fmla="*/ 5621440 w 7220061"/>
                <a:gd name="connsiteY443" fmla="*/ 4262204 h 11962870"/>
                <a:gd name="connsiteX444" fmla="*/ 5801054 w 7220061"/>
                <a:gd name="connsiteY444" fmla="*/ 4621422 h 11962870"/>
                <a:gd name="connsiteX445" fmla="*/ 5621440 w 7220061"/>
                <a:gd name="connsiteY445" fmla="*/ 4980652 h 11962870"/>
                <a:gd name="connsiteX446" fmla="*/ 5147258 w 7220061"/>
                <a:gd name="connsiteY446" fmla="*/ 4980652 h 11962870"/>
                <a:gd name="connsiteX447" fmla="*/ 4967643 w 7220061"/>
                <a:gd name="connsiteY447" fmla="*/ 4621422 h 11962870"/>
                <a:gd name="connsiteX448" fmla="*/ 3741592 w 7220061"/>
                <a:gd name="connsiteY448" fmla="*/ 4248202 h 11962870"/>
                <a:gd name="connsiteX449" fmla="*/ 4215774 w 7220061"/>
                <a:gd name="connsiteY449" fmla="*/ 4248202 h 11962870"/>
                <a:gd name="connsiteX450" fmla="*/ 4395388 w 7220061"/>
                <a:gd name="connsiteY450" fmla="*/ 4607421 h 11962870"/>
                <a:gd name="connsiteX451" fmla="*/ 4215774 w 7220061"/>
                <a:gd name="connsiteY451" fmla="*/ 4966649 h 11962870"/>
                <a:gd name="connsiteX452" fmla="*/ 3741592 w 7220061"/>
                <a:gd name="connsiteY452" fmla="*/ 4966649 h 11962870"/>
                <a:gd name="connsiteX453" fmla="*/ 3561977 w 7220061"/>
                <a:gd name="connsiteY453" fmla="*/ 4607421 h 11962870"/>
                <a:gd name="connsiteX454" fmla="*/ 2335916 w 7220061"/>
                <a:gd name="connsiteY454" fmla="*/ 4248202 h 11962870"/>
                <a:gd name="connsiteX455" fmla="*/ 2810098 w 7220061"/>
                <a:gd name="connsiteY455" fmla="*/ 4248202 h 11962870"/>
                <a:gd name="connsiteX456" fmla="*/ 2989712 w 7220061"/>
                <a:gd name="connsiteY456" fmla="*/ 4607421 h 11962870"/>
                <a:gd name="connsiteX457" fmla="*/ 2810098 w 7220061"/>
                <a:gd name="connsiteY457" fmla="*/ 4966649 h 11962870"/>
                <a:gd name="connsiteX458" fmla="*/ 2335916 w 7220061"/>
                <a:gd name="connsiteY458" fmla="*/ 4966649 h 11962870"/>
                <a:gd name="connsiteX459" fmla="*/ 2156301 w 7220061"/>
                <a:gd name="connsiteY459" fmla="*/ 4607421 h 11962870"/>
                <a:gd name="connsiteX460" fmla="*/ 1623742 w 7220061"/>
                <a:gd name="connsiteY460" fmla="*/ 3870311 h 11962870"/>
                <a:gd name="connsiteX461" fmla="*/ 2097924 w 7220061"/>
                <a:gd name="connsiteY461" fmla="*/ 3870311 h 11962870"/>
                <a:gd name="connsiteX462" fmla="*/ 2277538 w 7220061"/>
                <a:gd name="connsiteY462" fmla="*/ 4229539 h 11962870"/>
                <a:gd name="connsiteX463" fmla="*/ 2097924 w 7220061"/>
                <a:gd name="connsiteY463" fmla="*/ 4588759 h 11962870"/>
                <a:gd name="connsiteX464" fmla="*/ 1623742 w 7220061"/>
                <a:gd name="connsiteY464" fmla="*/ 4588759 h 11962870"/>
                <a:gd name="connsiteX465" fmla="*/ 1444127 w 7220061"/>
                <a:gd name="connsiteY465" fmla="*/ 4229539 h 11962870"/>
                <a:gd name="connsiteX466" fmla="*/ 5856325 w 7220061"/>
                <a:gd name="connsiteY466" fmla="*/ 3867980 h 11962870"/>
                <a:gd name="connsiteX467" fmla="*/ 6330507 w 7220061"/>
                <a:gd name="connsiteY467" fmla="*/ 3867980 h 11962870"/>
                <a:gd name="connsiteX468" fmla="*/ 6510121 w 7220061"/>
                <a:gd name="connsiteY468" fmla="*/ 4227209 h 11962870"/>
                <a:gd name="connsiteX469" fmla="*/ 6330507 w 7220061"/>
                <a:gd name="connsiteY469" fmla="*/ 4586428 h 11962870"/>
                <a:gd name="connsiteX470" fmla="*/ 5856325 w 7220061"/>
                <a:gd name="connsiteY470" fmla="*/ 4586428 h 11962870"/>
                <a:gd name="connsiteX471" fmla="*/ 5676710 w 7220061"/>
                <a:gd name="connsiteY471" fmla="*/ 4227209 h 11962870"/>
                <a:gd name="connsiteX472" fmla="*/ 4450649 w 7220061"/>
                <a:gd name="connsiteY472" fmla="*/ 3867980 h 11962870"/>
                <a:gd name="connsiteX473" fmla="*/ 4924831 w 7220061"/>
                <a:gd name="connsiteY473" fmla="*/ 3867980 h 11962870"/>
                <a:gd name="connsiteX474" fmla="*/ 5104445 w 7220061"/>
                <a:gd name="connsiteY474" fmla="*/ 4227209 h 11962870"/>
                <a:gd name="connsiteX475" fmla="*/ 4924831 w 7220061"/>
                <a:gd name="connsiteY475" fmla="*/ 4586428 h 11962870"/>
                <a:gd name="connsiteX476" fmla="*/ 4450649 w 7220061"/>
                <a:gd name="connsiteY476" fmla="*/ 4586428 h 11962870"/>
                <a:gd name="connsiteX477" fmla="*/ 4271034 w 7220061"/>
                <a:gd name="connsiteY477" fmla="*/ 4227209 h 11962870"/>
                <a:gd name="connsiteX478" fmla="*/ 3035642 w 7220061"/>
                <a:gd name="connsiteY478" fmla="*/ 3867980 h 11962870"/>
                <a:gd name="connsiteX479" fmla="*/ 3509824 w 7220061"/>
                <a:gd name="connsiteY479" fmla="*/ 3867980 h 11962870"/>
                <a:gd name="connsiteX480" fmla="*/ 3689438 w 7220061"/>
                <a:gd name="connsiteY480" fmla="*/ 4227209 h 11962870"/>
                <a:gd name="connsiteX481" fmla="*/ 3509824 w 7220061"/>
                <a:gd name="connsiteY481" fmla="*/ 4586428 h 11962870"/>
                <a:gd name="connsiteX482" fmla="*/ 3035642 w 7220061"/>
                <a:gd name="connsiteY482" fmla="*/ 4586428 h 11962870"/>
                <a:gd name="connsiteX483" fmla="*/ 2856027 w 7220061"/>
                <a:gd name="connsiteY483" fmla="*/ 4227209 h 11962870"/>
                <a:gd name="connsiteX484" fmla="*/ 5150375 w 7220061"/>
                <a:gd name="connsiteY484" fmla="*/ 3487760 h 11962870"/>
                <a:gd name="connsiteX485" fmla="*/ 5624557 w 7220061"/>
                <a:gd name="connsiteY485" fmla="*/ 3487760 h 11962870"/>
                <a:gd name="connsiteX486" fmla="*/ 5804171 w 7220061"/>
                <a:gd name="connsiteY486" fmla="*/ 3846987 h 11962870"/>
                <a:gd name="connsiteX487" fmla="*/ 5624557 w 7220061"/>
                <a:gd name="connsiteY487" fmla="*/ 4206218 h 11962870"/>
                <a:gd name="connsiteX488" fmla="*/ 5150375 w 7220061"/>
                <a:gd name="connsiteY488" fmla="*/ 4206218 h 11962870"/>
                <a:gd name="connsiteX489" fmla="*/ 4970760 w 7220061"/>
                <a:gd name="connsiteY489" fmla="*/ 3846987 h 11962870"/>
                <a:gd name="connsiteX490" fmla="*/ 6559037 w 7220061"/>
                <a:gd name="connsiteY490" fmla="*/ 3483089 h 11962870"/>
                <a:gd name="connsiteX491" fmla="*/ 7033219 w 7220061"/>
                <a:gd name="connsiteY491" fmla="*/ 3483089 h 11962870"/>
                <a:gd name="connsiteX492" fmla="*/ 7212833 w 7220061"/>
                <a:gd name="connsiteY492" fmla="*/ 3842317 h 11962870"/>
                <a:gd name="connsiteX493" fmla="*/ 7033219 w 7220061"/>
                <a:gd name="connsiteY493" fmla="*/ 4201546 h 11962870"/>
                <a:gd name="connsiteX494" fmla="*/ 6559037 w 7220061"/>
                <a:gd name="connsiteY494" fmla="*/ 4201546 h 11962870"/>
                <a:gd name="connsiteX495" fmla="*/ 6379422 w 7220061"/>
                <a:gd name="connsiteY495" fmla="*/ 3842317 h 11962870"/>
                <a:gd name="connsiteX496" fmla="*/ 3735368 w 7220061"/>
                <a:gd name="connsiteY496" fmla="*/ 3483089 h 11962870"/>
                <a:gd name="connsiteX497" fmla="*/ 4209550 w 7220061"/>
                <a:gd name="connsiteY497" fmla="*/ 3483089 h 11962870"/>
                <a:gd name="connsiteX498" fmla="*/ 4389164 w 7220061"/>
                <a:gd name="connsiteY498" fmla="*/ 3842317 h 11962870"/>
                <a:gd name="connsiteX499" fmla="*/ 4209550 w 7220061"/>
                <a:gd name="connsiteY499" fmla="*/ 4201546 h 11962870"/>
                <a:gd name="connsiteX500" fmla="*/ 3735368 w 7220061"/>
                <a:gd name="connsiteY500" fmla="*/ 4201546 h 11962870"/>
                <a:gd name="connsiteX501" fmla="*/ 3555753 w 7220061"/>
                <a:gd name="connsiteY501" fmla="*/ 3842317 h 11962870"/>
                <a:gd name="connsiteX502" fmla="*/ 2329692 w 7220061"/>
                <a:gd name="connsiteY502" fmla="*/ 3483089 h 11962870"/>
                <a:gd name="connsiteX503" fmla="*/ 2803874 w 7220061"/>
                <a:gd name="connsiteY503" fmla="*/ 3483089 h 11962870"/>
                <a:gd name="connsiteX504" fmla="*/ 2983488 w 7220061"/>
                <a:gd name="connsiteY504" fmla="*/ 3842317 h 11962870"/>
                <a:gd name="connsiteX505" fmla="*/ 2803874 w 7220061"/>
                <a:gd name="connsiteY505" fmla="*/ 4201546 h 11962870"/>
                <a:gd name="connsiteX506" fmla="*/ 2329692 w 7220061"/>
                <a:gd name="connsiteY506" fmla="*/ 4201546 h 11962870"/>
                <a:gd name="connsiteX507" fmla="*/ 2150077 w 7220061"/>
                <a:gd name="connsiteY507" fmla="*/ 3842317 h 11962870"/>
                <a:gd name="connsiteX508" fmla="*/ 898286 w 7220061"/>
                <a:gd name="connsiteY508" fmla="*/ 3483085 h 11962870"/>
                <a:gd name="connsiteX509" fmla="*/ 1372468 w 7220061"/>
                <a:gd name="connsiteY509" fmla="*/ 3483085 h 11962870"/>
                <a:gd name="connsiteX510" fmla="*/ 1552082 w 7220061"/>
                <a:gd name="connsiteY510" fmla="*/ 3842313 h 11962870"/>
                <a:gd name="connsiteX511" fmla="*/ 1372468 w 7220061"/>
                <a:gd name="connsiteY511" fmla="*/ 4201543 h 11962870"/>
                <a:gd name="connsiteX512" fmla="*/ 898286 w 7220061"/>
                <a:gd name="connsiteY512" fmla="*/ 4201543 h 11962870"/>
                <a:gd name="connsiteX513" fmla="*/ 718671 w 7220061"/>
                <a:gd name="connsiteY513" fmla="*/ 3842313 h 11962870"/>
                <a:gd name="connsiteX514" fmla="*/ 5850101 w 7220061"/>
                <a:gd name="connsiteY514" fmla="*/ 3102867 h 11962870"/>
                <a:gd name="connsiteX515" fmla="*/ 6324283 w 7220061"/>
                <a:gd name="connsiteY515" fmla="*/ 3102867 h 11962870"/>
                <a:gd name="connsiteX516" fmla="*/ 6503897 w 7220061"/>
                <a:gd name="connsiteY516" fmla="*/ 3462096 h 11962870"/>
                <a:gd name="connsiteX517" fmla="*/ 6324283 w 7220061"/>
                <a:gd name="connsiteY517" fmla="*/ 3821325 h 11962870"/>
                <a:gd name="connsiteX518" fmla="*/ 5850101 w 7220061"/>
                <a:gd name="connsiteY518" fmla="*/ 3821325 h 11962870"/>
                <a:gd name="connsiteX519" fmla="*/ 5670486 w 7220061"/>
                <a:gd name="connsiteY519" fmla="*/ 3462096 h 11962870"/>
                <a:gd name="connsiteX520" fmla="*/ 4444425 w 7220061"/>
                <a:gd name="connsiteY520" fmla="*/ 3102867 h 11962870"/>
                <a:gd name="connsiteX521" fmla="*/ 4918607 w 7220061"/>
                <a:gd name="connsiteY521" fmla="*/ 3102867 h 11962870"/>
                <a:gd name="connsiteX522" fmla="*/ 5098221 w 7220061"/>
                <a:gd name="connsiteY522" fmla="*/ 3462096 h 11962870"/>
                <a:gd name="connsiteX523" fmla="*/ 4918607 w 7220061"/>
                <a:gd name="connsiteY523" fmla="*/ 3821325 h 11962870"/>
                <a:gd name="connsiteX524" fmla="*/ 4444425 w 7220061"/>
                <a:gd name="connsiteY524" fmla="*/ 3821325 h 11962870"/>
                <a:gd name="connsiteX525" fmla="*/ 4264810 w 7220061"/>
                <a:gd name="connsiteY525" fmla="*/ 3462096 h 11962870"/>
                <a:gd name="connsiteX526" fmla="*/ 3029418 w 7220061"/>
                <a:gd name="connsiteY526" fmla="*/ 3102867 h 11962870"/>
                <a:gd name="connsiteX527" fmla="*/ 3503600 w 7220061"/>
                <a:gd name="connsiteY527" fmla="*/ 3102867 h 11962870"/>
                <a:gd name="connsiteX528" fmla="*/ 3683214 w 7220061"/>
                <a:gd name="connsiteY528" fmla="*/ 3462096 h 11962870"/>
                <a:gd name="connsiteX529" fmla="*/ 3503600 w 7220061"/>
                <a:gd name="connsiteY529" fmla="*/ 3821325 h 11962870"/>
                <a:gd name="connsiteX530" fmla="*/ 3029418 w 7220061"/>
                <a:gd name="connsiteY530" fmla="*/ 3821325 h 11962870"/>
                <a:gd name="connsiteX531" fmla="*/ 2849803 w 7220061"/>
                <a:gd name="connsiteY531" fmla="*/ 3462096 h 11962870"/>
                <a:gd name="connsiteX532" fmla="*/ 5144151 w 7220061"/>
                <a:gd name="connsiteY532" fmla="*/ 2722647 h 11962870"/>
                <a:gd name="connsiteX533" fmla="*/ 5618333 w 7220061"/>
                <a:gd name="connsiteY533" fmla="*/ 2722647 h 11962870"/>
                <a:gd name="connsiteX534" fmla="*/ 5797947 w 7220061"/>
                <a:gd name="connsiteY534" fmla="*/ 3081876 h 11962870"/>
                <a:gd name="connsiteX535" fmla="*/ 5618333 w 7220061"/>
                <a:gd name="connsiteY535" fmla="*/ 3441104 h 11962870"/>
                <a:gd name="connsiteX536" fmla="*/ 5144151 w 7220061"/>
                <a:gd name="connsiteY536" fmla="*/ 3441104 h 11962870"/>
                <a:gd name="connsiteX537" fmla="*/ 4964536 w 7220061"/>
                <a:gd name="connsiteY537" fmla="*/ 3081876 h 11962870"/>
                <a:gd name="connsiteX538" fmla="*/ 3735368 w 7220061"/>
                <a:gd name="connsiteY538" fmla="*/ 2722647 h 11962870"/>
                <a:gd name="connsiteX539" fmla="*/ 4209550 w 7220061"/>
                <a:gd name="connsiteY539" fmla="*/ 2722647 h 11962870"/>
                <a:gd name="connsiteX540" fmla="*/ 4389164 w 7220061"/>
                <a:gd name="connsiteY540" fmla="*/ 3081876 h 11962870"/>
                <a:gd name="connsiteX541" fmla="*/ 4209550 w 7220061"/>
                <a:gd name="connsiteY541" fmla="*/ 3441104 h 11962870"/>
                <a:gd name="connsiteX542" fmla="*/ 3735368 w 7220061"/>
                <a:gd name="connsiteY542" fmla="*/ 3441104 h 11962870"/>
                <a:gd name="connsiteX543" fmla="*/ 3555753 w 7220061"/>
                <a:gd name="connsiteY543" fmla="*/ 3081876 h 11962870"/>
                <a:gd name="connsiteX544" fmla="*/ 898286 w 7220061"/>
                <a:gd name="connsiteY544" fmla="*/ 2722642 h 11962870"/>
                <a:gd name="connsiteX545" fmla="*/ 1372468 w 7220061"/>
                <a:gd name="connsiteY545" fmla="*/ 2722642 h 11962870"/>
                <a:gd name="connsiteX546" fmla="*/ 1552082 w 7220061"/>
                <a:gd name="connsiteY546" fmla="*/ 3081872 h 11962870"/>
                <a:gd name="connsiteX547" fmla="*/ 1372468 w 7220061"/>
                <a:gd name="connsiteY547" fmla="*/ 3441101 h 11962870"/>
                <a:gd name="connsiteX548" fmla="*/ 898286 w 7220061"/>
                <a:gd name="connsiteY548" fmla="*/ 3441101 h 11962870"/>
                <a:gd name="connsiteX549" fmla="*/ 718671 w 7220061"/>
                <a:gd name="connsiteY549" fmla="*/ 3081872 h 11962870"/>
                <a:gd name="connsiteX550" fmla="*/ 6552813 w 7220061"/>
                <a:gd name="connsiteY550" fmla="*/ 2717975 h 11962870"/>
                <a:gd name="connsiteX551" fmla="*/ 7026995 w 7220061"/>
                <a:gd name="connsiteY551" fmla="*/ 2717975 h 11962870"/>
                <a:gd name="connsiteX552" fmla="*/ 7206609 w 7220061"/>
                <a:gd name="connsiteY552" fmla="*/ 3077205 h 11962870"/>
                <a:gd name="connsiteX553" fmla="*/ 7026995 w 7220061"/>
                <a:gd name="connsiteY553" fmla="*/ 3436434 h 11962870"/>
                <a:gd name="connsiteX554" fmla="*/ 6552813 w 7220061"/>
                <a:gd name="connsiteY554" fmla="*/ 3436434 h 11962870"/>
                <a:gd name="connsiteX555" fmla="*/ 6373198 w 7220061"/>
                <a:gd name="connsiteY555" fmla="*/ 3077205 h 11962870"/>
                <a:gd name="connsiteX556" fmla="*/ 1617518 w 7220061"/>
                <a:gd name="connsiteY556" fmla="*/ 2344755 h 11962870"/>
                <a:gd name="connsiteX557" fmla="*/ 2091700 w 7220061"/>
                <a:gd name="connsiteY557" fmla="*/ 2344755 h 11962870"/>
                <a:gd name="connsiteX558" fmla="*/ 2271314 w 7220061"/>
                <a:gd name="connsiteY558" fmla="*/ 2703984 h 11962870"/>
                <a:gd name="connsiteX559" fmla="*/ 2091700 w 7220061"/>
                <a:gd name="connsiteY559" fmla="*/ 3063214 h 11962870"/>
                <a:gd name="connsiteX560" fmla="*/ 1617518 w 7220061"/>
                <a:gd name="connsiteY560" fmla="*/ 3063214 h 11962870"/>
                <a:gd name="connsiteX561" fmla="*/ 1437903 w 7220061"/>
                <a:gd name="connsiteY561" fmla="*/ 2703984 h 11962870"/>
                <a:gd name="connsiteX562" fmla="*/ 5850101 w 7220061"/>
                <a:gd name="connsiteY562" fmla="*/ 2342424 h 11962870"/>
                <a:gd name="connsiteX563" fmla="*/ 6324283 w 7220061"/>
                <a:gd name="connsiteY563" fmla="*/ 2342424 h 11962870"/>
                <a:gd name="connsiteX564" fmla="*/ 6503897 w 7220061"/>
                <a:gd name="connsiteY564" fmla="*/ 2701653 h 11962870"/>
                <a:gd name="connsiteX565" fmla="*/ 6324283 w 7220061"/>
                <a:gd name="connsiteY565" fmla="*/ 3060883 h 11962870"/>
                <a:gd name="connsiteX566" fmla="*/ 5850101 w 7220061"/>
                <a:gd name="connsiteY566" fmla="*/ 3060883 h 11962870"/>
                <a:gd name="connsiteX567" fmla="*/ 5670486 w 7220061"/>
                <a:gd name="connsiteY567" fmla="*/ 2701653 h 11962870"/>
                <a:gd name="connsiteX568" fmla="*/ 4444425 w 7220061"/>
                <a:gd name="connsiteY568" fmla="*/ 2342424 h 11962870"/>
                <a:gd name="connsiteX569" fmla="*/ 4918607 w 7220061"/>
                <a:gd name="connsiteY569" fmla="*/ 2342424 h 11962870"/>
                <a:gd name="connsiteX570" fmla="*/ 5098221 w 7220061"/>
                <a:gd name="connsiteY570" fmla="*/ 2701653 h 11962870"/>
                <a:gd name="connsiteX571" fmla="*/ 4918607 w 7220061"/>
                <a:gd name="connsiteY571" fmla="*/ 3060883 h 11962870"/>
                <a:gd name="connsiteX572" fmla="*/ 4444425 w 7220061"/>
                <a:gd name="connsiteY572" fmla="*/ 3060883 h 11962870"/>
                <a:gd name="connsiteX573" fmla="*/ 4264810 w 7220061"/>
                <a:gd name="connsiteY573" fmla="*/ 2701653 h 11962870"/>
                <a:gd name="connsiteX574" fmla="*/ 3029418 w 7220061"/>
                <a:gd name="connsiteY574" fmla="*/ 2342424 h 11962870"/>
                <a:gd name="connsiteX575" fmla="*/ 3503600 w 7220061"/>
                <a:gd name="connsiteY575" fmla="*/ 2342424 h 11962870"/>
                <a:gd name="connsiteX576" fmla="*/ 3683214 w 7220061"/>
                <a:gd name="connsiteY576" fmla="*/ 2701653 h 11962870"/>
                <a:gd name="connsiteX577" fmla="*/ 3503600 w 7220061"/>
                <a:gd name="connsiteY577" fmla="*/ 3060883 h 11962870"/>
                <a:gd name="connsiteX578" fmla="*/ 3029418 w 7220061"/>
                <a:gd name="connsiteY578" fmla="*/ 3060883 h 11962870"/>
                <a:gd name="connsiteX579" fmla="*/ 2849803 w 7220061"/>
                <a:gd name="connsiteY579" fmla="*/ 2701653 h 11962870"/>
                <a:gd name="connsiteX580" fmla="*/ 5144151 w 7220061"/>
                <a:gd name="connsiteY580" fmla="*/ 1962205 h 11962870"/>
                <a:gd name="connsiteX581" fmla="*/ 5618333 w 7220061"/>
                <a:gd name="connsiteY581" fmla="*/ 1962205 h 11962870"/>
                <a:gd name="connsiteX582" fmla="*/ 5797947 w 7220061"/>
                <a:gd name="connsiteY582" fmla="*/ 2321433 h 11962870"/>
                <a:gd name="connsiteX583" fmla="*/ 5618333 w 7220061"/>
                <a:gd name="connsiteY583" fmla="*/ 2680662 h 11962870"/>
                <a:gd name="connsiteX584" fmla="*/ 5144151 w 7220061"/>
                <a:gd name="connsiteY584" fmla="*/ 2680662 h 11962870"/>
                <a:gd name="connsiteX585" fmla="*/ 4964536 w 7220061"/>
                <a:gd name="connsiteY585" fmla="*/ 2321433 h 11962870"/>
                <a:gd name="connsiteX586" fmla="*/ 2323468 w 7220061"/>
                <a:gd name="connsiteY586" fmla="*/ 1957534 h 11962870"/>
                <a:gd name="connsiteX587" fmla="*/ 2797650 w 7220061"/>
                <a:gd name="connsiteY587" fmla="*/ 1957534 h 11962870"/>
                <a:gd name="connsiteX588" fmla="*/ 2977264 w 7220061"/>
                <a:gd name="connsiteY588" fmla="*/ 2316762 h 11962870"/>
                <a:gd name="connsiteX589" fmla="*/ 2797650 w 7220061"/>
                <a:gd name="connsiteY589" fmla="*/ 2675991 h 11962870"/>
                <a:gd name="connsiteX590" fmla="*/ 2323468 w 7220061"/>
                <a:gd name="connsiteY590" fmla="*/ 2675991 h 11962870"/>
                <a:gd name="connsiteX591" fmla="*/ 2143853 w 7220061"/>
                <a:gd name="connsiteY591" fmla="*/ 2316762 h 11962870"/>
                <a:gd name="connsiteX592" fmla="*/ 3729144 w 7220061"/>
                <a:gd name="connsiteY592" fmla="*/ 1957534 h 11962870"/>
                <a:gd name="connsiteX593" fmla="*/ 4203326 w 7220061"/>
                <a:gd name="connsiteY593" fmla="*/ 1957534 h 11962870"/>
                <a:gd name="connsiteX594" fmla="*/ 4382940 w 7220061"/>
                <a:gd name="connsiteY594" fmla="*/ 2316762 h 11962870"/>
                <a:gd name="connsiteX595" fmla="*/ 4203326 w 7220061"/>
                <a:gd name="connsiteY595" fmla="*/ 2675991 h 11962870"/>
                <a:gd name="connsiteX596" fmla="*/ 3729144 w 7220061"/>
                <a:gd name="connsiteY596" fmla="*/ 2675991 h 11962870"/>
                <a:gd name="connsiteX597" fmla="*/ 3549529 w 7220061"/>
                <a:gd name="connsiteY597" fmla="*/ 2316762 h 11962870"/>
                <a:gd name="connsiteX598" fmla="*/ 6552813 w 7220061"/>
                <a:gd name="connsiteY598" fmla="*/ 1957533 h 11962870"/>
                <a:gd name="connsiteX599" fmla="*/ 7026995 w 7220061"/>
                <a:gd name="connsiteY599" fmla="*/ 1957533 h 11962870"/>
                <a:gd name="connsiteX600" fmla="*/ 7206609 w 7220061"/>
                <a:gd name="connsiteY600" fmla="*/ 2316762 h 11962870"/>
                <a:gd name="connsiteX601" fmla="*/ 7026995 w 7220061"/>
                <a:gd name="connsiteY601" fmla="*/ 2675991 h 11962870"/>
                <a:gd name="connsiteX602" fmla="*/ 6552813 w 7220061"/>
                <a:gd name="connsiteY602" fmla="*/ 2675991 h 11962870"/>
                <a:gd name="connsiteX603" fmla="*/ 6373198 w 7220061"/>
                <a:gd name="connsiteY603" fmla="*/ 2316762 h 11962870"/>
                <a:gd name="connsiteX604" fmla="*/ 892062 w 7220061"/>
                <a:gd name="connsiteY604" fmla="*/ 1957529 h 11962870"/>
                <a:gd name="connsiteX605" fmla="*/ 1366244 w 7220061"/>
                <a:gd name="connsiteY605" fmla="*/ 1957529 h 11962870"/>
                <a:gd name="connsiteX606" fmla="*/ 1545858 w 7220061"/>
                <a:gd name="connsiteY606" fmla="*/ 2316758 h 11962870"/>
                <a:gd name="connsiteX607" fmla="*/ 1366244 w 7220061"/>
                <a:gd name="connsiteY607" fmla="*/ 2675988 h 11962870"/>
                <a:gd name="connsiteX608" fmla="*/ 892062 w 7220061"/>
                <a:gd name="connsiteY608" fmla="*/ 2675988 h 11962870"/>
                <a:gd name="connsiteX609" fmla="*/ 712447 w 7220061"/>
                <a:gd name="connsiteY609" fmla="*/ 2316758 h 11962870"/>
                <a:gd name="connsiteX610" fmla="*/ 1611294 w 7220061"/>
                <a:gd name="connsiteY610" fmla="*/ 1579644 h 11962870"/>
                <a:gd name="connsiteX611" fmla="*/ 2085476 w 7220061"/>
                <a:gd name="connsiteY611" fmla="*/ 1579644 h 11962870"/>
                <a:gd name="connsiteX612" fmla="*/ 2265090 w 7220061"/>
                <a:gd name="connsiteY612" fmla="*/ 1938872 h 11962870"/>
                <a:gd name="connsiteX613" fmla="*/ 2085476 w 7220061"/>
                <a:gd name="connsiteY613" fmla="*/ 2298101 h 11962870"/>
                <a:gd name="connsiteX614" fmla="*/ 1611294 w 7220061"/>
                <a:gd name="connsiteY614" fmla="*/ 2298101 h 11962870"/>
                <a:gd name="connsiteX615" fmla="*/ 1431679 w 7220061"/>
                <a:gd name="connsiteY615" fmla="*/ 1938872 h 11962870"/>
                <a:gd name="connsiteX616" fmla="*/ 3023194 w 7220061"/>
                <a:gd name="connsiteY616" fmla="*/ 1577313 h 11962870"/>
                <a:gd name="connsiteX617" fmla="*/ 3497376 w 7220061"/>
                <a:gd name="connsiteY617" fmla="*/ 1577313 h 11962870"/>
                <a:gd name="connsiteX618" fmla="*/ 3676990 w 7220061"/>
                <a:gd name="connsiteY618" fmla="*/ 1936542 h 11962870"/>
                <a:gd name="connsiteX619" fmla="*/ 3497376 w 7220061"/>
                <a:gd name="connsiteY619" fmla="*/ 2295771 h 11962870"/>
                <a:gd name="connsiteX620" fmla="*/ 3023194 w 7220061"/>
                <a:gd name="connsiteY620" fmla="*/ 2295771 h 11962870"/>
                <a:gd name="connsiteX621" fmla="*/ 2843579 w 7220061"/>
                <a:gd name="connsiteY621" fmla="*/ 1936542 h 11962870"/>
                <a:gd name="connsiteX622" fmla="*/ 5843877 w 7220061"/>
                <a:gd name="connsiteY622" fmla="*/ 1577312 h 11962870"/>
                <a:gd name="connsiteX623" fmla="*/ 6318059 w 7220061"/>
                <a:gd name="connsiteY623" fmla="*/ 1577312 h 11962870"/>
                <a:gd name="connsiteX624" fmla="*/ 6497673 w 7220061"/>
                <a:gd name="connsiteY624" fmla="*/ 1936541 h 11962870"/>
                <a:gd name="connsiteX625" fmla="*/ 6318059 w 7220061"/>
                <a:gd name="connsiteY625" fmla="*/ 2295770 h 11962870"/>
                <a:gd name="connsiteX626" fmla="*/ 5843877 w 7220061"/>
                <a:gd name="connsiteY626" fmla="*/ 2295770 h 11962870"/>
                <a:gd name="connsiteX627" fmla="*/ 5664262 w 7220061"/>
                <a:gd name="connsiteY627" fmla="*/ 1936541 h 11962870"/>
                <a:gd name="connsiteX628" fmla="*/ 4438201 w 7220061"/>
                <a:gd name="connsiteY628" fmla="*/ 1577312 h 11962870"/>
                <a:gd name="connsiteX629" fmla="*/ 4912383 w 7220061"/>
                <a:gd name="connsiteY629" fmla="*/ 1577312 h 11962870"/>
                <a:gd name="connsiteX630" fmla="*/ 5091997 w 7220061"/>
                <a:gd name="connsiteY630" fmla="*/ 1936541 h 11962870"/>
                <a:gd name="connsiteX631" fmla="*/ 4912383 w 7220061"/>
                <a:gd name="connsiteY631" fmla="*/ 2295771 h 11962870"/>
                <a:gd name="connsiteX632" fmla="*/ 4438201 w 7220061"/>
                <a:gd name="connsiteY632" fmla="*/ 2295771 h 11962870"/>
                <a:gd name="connsiteX633" fmla="*/ 4258586 w 7220061"/>
                <a:gd name="connsiteY633" fmla="*/ 1936541 h 11962870"/>
                <a:gd name="connsiteX634" fmla="*/ 3735368 w 7220061"/>
                <a:gd name="connsiteY634" fmla="*/ 1177998 h 11962870"/>
                <a:gd name="connsiteX635" fmla="*/ 4209550 w 7220061"/>
                <a:gd name="connsiteY635" fmla="*/ 1177998 h 11962870"/>
                <a:gd name="connsiteX636" fmla="*/ 4389164 w 7220061"/>
                <a:gd name="connsiteY636" fmla="*/ 1537226 h 11962870"/>
                <a:gd name="connsiteX637" fmla="*/ 4209550 w 7220061"/>
                <a:gd name="connsiteY637" fmla="*/ 1896455 h 11962870"/>
                <a:gd name="connsiteX638" fmla="*/ 3735368 w 7220061"/>
                <a:gd name="connsiteY638" fmla="*/ 1896455 h 11962870"/>
                <a:gd name="connsiteX639" fmla="*/ 3555753 w 7220061"/>
                <a:gd name="connsiteY639" fmla="*/ 1537226 h 11962870"/>
                <a:gd name="connsiteX640" fmla="*/ 6549706 w 7220061"/>
                <a:gd name="connsiteY640" fmla="*/ 1177997 h 11962870"/>
                <a:gd name="connsiteX641" fmla="*/ 7023888 w 7220061"/>
                <a:gd name="connsiteY641" fmla="*/ 1177997 h 11962870"/>
                <a:gd name="connsiteX642" fmla="*/ 7203502 w 7220061"/>
                <a:gd name="connsiteY642" fmla="*/ 1537226 h 11962870"/>
                <a:gd name="connsiteX643" fmla="*/ 7198338 w 7220061"/>
                <a:gd name="connsiteY643" fmla="*/ 1547555 h 11962870"/>
                <a:gd name="connsiteX644" fmla="*/ 7200385 w 7220061"/>
                <a:gd name="connsiteY644" fmla="*/ 1551649 h 11962870"/>
                <a:gd name="connsiteX645" fmla="*/ 7020771 w 7220061"/>
                <a:gd name="connsiteY645" fmla="*/ 1910878 h 11962870"/>
                <a:gd name="connsiteX646" fmla="*/ 6546589 w 7220061"/>
                <a:gd name="connsiteY646" fmla="*/ 1910878 h 11962870"/>
                <a:gd name="connsiteX647" fmla="*/ 6366974 w 7220061"/>
                <a:gd name="connsiteY647" fmla="*/ 1551649 h 11962870"/>
                <a:gd name="connsiteX648" fmla="*/ 6372138 w 7220061"/>
                <a:gd name="connsiteY648" fmla="*/ 1541320 h 11962870"/>
                <a:gd name="connsiteX649" fmla="*/ 6370091 w 7220061"/>
                <a:gd name="connsiteY649" fmla="*/ 1537226 h 11962870"/>
                <a:gd name="connsiteX650" fmla="*/ 2329692 w 7220061"/>
                <a:gd name="connsiteY650" fmla="*/ 1168667 h 11962870"/>
                <a:gd name="connsiteX651" fmla="*/ 2803874 w 7220061"/>
                <a:gd name="connsiteY651" fmla="*/ 1168667 h 11962870"/>
                <a:gd name="connsiteX652" fmla="*/ 2983488 w 7220061"/>
                <a:gd name="connsiteY652" fmla="*/ 1527896 h 11962870"/>
                <a:gd name="connsiteX653" fmla="*/ 2803874 w 7220061"/>
                <a:gd name="connsiteY653" fmla="*/ 1887125 h 11962870"/>
                <a:gd name="connsiteX654" fmla="*/ 2329692 w 7220061"/>
                <a:gd name="connsiteY654" fmla="*/ 1887125 h 11962870"/>
                <a:gd name="connsiteX655" fmla="*/ 2150077 w 7220061"/>
                <a:gd name="connsiteY655" fmla="*/ 1527896 h 11962870"/>
                <a:gd name="connsiteX656" fmla="*/ 4444425 w 7220061"/>
                <a:gd name="connsiteY656" fmla="*/ 788445 h 11962870"/>
                <a:gd name="connsiteX657" fmla="*/ 4918607 w 7220061"/>
                <a:gd name="connsiteY657" fmla="*/ 788445 h 11962870"/>
                <a:gd name="connsiteX658" fmla="*/ 5098221 w 7220061"/>
                <a:gd name="connsiteY658" fmla="*/ 1147674 h 11962870"/>
                <a:gd name="connsiteX659" fmla="*/ 4918607 w 7220061"/>
                <a:gd name="connsiteY659" fmla="*/ 1506903 h 11962870"/>
                <a:gd name="connsiteX660" fmla="*/ 4444425 w 7220061"/>
                <a:gd name="connsiteY660" fmla="*/ 1506903 h 11962870"/>
                <a:gd name="connsiteX661" fmla="*/ 4264810 w 7220061"/>
                <a:gd name="connsiteY661" fmla="*/ 1147674 h 11962870"/>
                <a:gd name="connsiteX662" fmla="*/ 5837532 w 7220061"/>
                <a:gd name="connsiteY662" fmla="*/ 783320 h 11962870"/>
                <a:gd name="connsiteX663" fmla="*/ 6311714 w 7220061"/>
                <a:gd name="connsiteY663" fmla="*/ 783320 h 11962870"/>
                <a:gd name="connsiteX664" fmla="*/ 6491328 w 7220061"/>
                <a:gd name="connsiteY664" fmla="*/ 1142549 h 11962870"/>
                <a:gd name="connsiteX665" fmla="*/ 6311714 w 7220061"/>
                <a:gd name="connsiteY665" fmla="*/ 1501779 h 11962870"/>
                <a:gd name="connsiteX666" fmla="*/ 5837532 w 7220061"/>
                <a:gd name="connsiteY666" fmla="*/ 1501779 h 11962870"/>
                <a:gd name="connsiteX667" fmla="*/ 5657917 w 7220061"/>
                <a:gd name="connsiteY667" fmla="*/ 1142549 h 11962870"/>
                <a:gd name="connsiteX668" fmla="*/ 1633083 w 7220061"/>
                <a:gd name="connsiteY668" fmla="*/ 774444 h 11962870"/>
                <a:gd name="connsiteX669" fmla="*/ 2107265 w 7220061"/>
                <a:gd name="connsiteY669" fmla="*/ 774444 h 11962870"/>
                <a:gd name="connsiteX670" fmla="*/ 2286879 w 7220061"/>
                <a:gd name="connsiteY670" fmla="*/ 1133673 h 11962870"/>
                <a:gd name="connsiteX671" fmla="*/ 2107265 w 7220061"/>
                <a:gd name="connsiteY671" fmla="*/ 1492902 h 11962870"/>
                <a:gd name="connsiteX672" fmla="*/ 1633083 w 7220061"/>
                <a:gd name="connsiteY672" fmla="*/ 1492902 h 11962870"/>
                <a:gd name="connsiteX673" fmla="*/ 1453468 w 7220061"/>
                <a:gd name="connsiteY673" fmla="*/ 1133673 h 11962870"/>
                <a:gd name="connsiteX674" fmla="*/ 3038759 w 7220061"/>
                <a:gd name="connsiteY674" fmla="*/ 774444 h 11962870"/>
                <a:gd name="connsiteX675" fmla="*/ 3512941 w 7220061"/>
                <a:gd name="connsiteY675" fmla="*/ 774444 h 11962870"/>
                <a:gd name="connsiteX676" fmla="*/ 3692555 w 7220061"/>
                <a:gd name="connsiteY676" fmla="*/ 1133673 h 11962870"/>
                <a:gd name="connsiteX677" fmla="*/ 3512941 w 7220061"/>
                <a:gd name="connsiteY677" fmla="*/ 1492902 h 11962870"/>
                <a:gd name="connsiteX678" fmla="*/ 3038759 w 7220061"/>
                <a:gd name="connsiteY678" fmla="*/ 1492902 h 11962870"/>
                <a:gd name="connsiteX679" fmla="*/ 2859144 w 7220061"/>
                <a:gd name="connsiteY679" fmla="*/ 1133673 h 11962870"/>
                <a:gd name="connsiteX680" fmla="*/ 920676 w 7220061"/>
                <a:gd name="connsiteY680" fmla="*/ 405883 h 11962870"/>
                <a:gd name="connsiteX681" fmla="*/ 1394858 w 7220061"/>
                <a:gd name="connsiteY681" fmla="*/ 405883 h 11962870"/>
                <a:gd name="connsiteX682" fmla="*/ 1574472 w 7220061"/>
                <a:gd name="connsiteY682" fmla="*/ 765112 h 11962870"/>
                <a:gd name="connsiteX683" fmla="*/ 1394858 w 7220061"/>
                <a:gd name="connsiteY683" fmla="*/ 1124341 h 11962870"/>
                <a:gd name="connsiteX684" fmla="*/ 920676 w 7220061"/>
                <a:gd name="connsiteY684" fmla="*/ 1124341 h 11962870"/>
                <a:gd name="connsiteX685" fmla="*/ 741061 w 7220061"/>
                <a:gd name="connsiteY685" fmla="*/ 765112 h 11962870"/>
                <a:gd name="connsiteX686" fmla="*/ 5153259 w 7220061"/>
                <a:gd name="connsiteY686" fmla="*/ 403553 h 11962870"/>
                <a:gd name="connsiteX687" fmla="*/ 5627441 w 7220061"/>
                <a:gd name="connsiteY687" fmla="*/ 403553 h 11962870"/>
                <a:gd name="connsiteX688" fmla="*/ 5807055 w 7220061"/>
                <a:gd name="connsiteY688" fmla="*/ 762782 h 11962870"/>
                <a:gd name="connsiteX689" fmla="*/ 5627441 w 7220061"/>
                <a:gd name="connsiteY689" fmla="*/ 1122011 h 11962870"/>
                <a:gd name="connsiteX690" fmla="*/ 5153259 w 7220061"/>
                <a:gd name="connsiteY690" fmla="*/ 1122011 h 11962870"/>
                <a:gd name="connsiteX691" fmla="*/ 4973644 w 7220061"/>
                <a:gd name="connsiteY691" fmla="*/ 762782 h 11962870"/>
                <a:gd name="connsiteX692" fmla="*/ 6561921 w 7220061"/>
                <a:gd name="connsiteY692" fmla="*/ 403553 h 11962870"/>
                <a:gd name="connsiteX693" fmla="*/ 7036103 w 7220061"/>
                <a:gd name="connsiteY693" fmla="*/ 403553 h 11962870"/>
                <a:gd name="connsiteX694" fmla="*/ 7215717 w 7220061"/>
                <a:gd name="connsiteY694" fmla="*/ 762782 h 11962870"/>
                <a:gd name="connsiteX695" fmla="*/ 7036103 w 7220061"/>
                <a:gd name="connsiteY695" fmla="*/ 1122011 h 11962870"/>
                <a:gd name="connsiteX696" fmla="*/ 6561921 w 7220061"/>
                <a:gd name="connsiteY696" fmla="*/ 1122011 h 11962870"/>
                <a:gd name="connsiteX697" fmla="*/ 6382306 w 7220061"/>
                <a:gd name="connsiteY697" fmla="*/ 762782 h 11962870"/>
                <a:gd name="connsiteX698" fmla="*/ 2341907 w 7220061"/>
                <a:gd name="connsiteY698" fmla="*/ 394222 h 11962870"/>
                <a:gd name="connsiteX699" fmla="*/ 2816089 w 7220061"/>
                <a:gd name="connsiteY699" fmla="*/ 394222 h 11962870"/>
                <a:gd name="connsiteX700" fmla="*/ 2995703 w 7220061"/>
                <a:gd name="connsiteY700" fmla="*/ 753451 h 11962870"/>
                <a:gd name="connsiteX701" fmla="*/ 2816089 w 7220061"/>
                <a:gd name="connsiteY701" fmla="*/ 1112680 h 11962870"/>
                <a:gd name="connsiteX702" fmla="*/ 2341907 w 7220061"/>
                <a:gd name="connsiteY702" fmla="*/ 1112680 h 11962870"/>
                <a:gd name="connsiteX703" fmla="*/ 2162292 w 7220061"/>
                <a:gd name="connsiteY703" fmla="*/ 753451 h 11962870"/>
                <a:gd name="connsiteX704" fmla="*/ 5855971 w 7220061"/>
                <a:gd name="connsiteY704" fmla="*/ 18661 h 11962870"/>
                <a:gd name="connsiteX705" fmla="*/ 6330153 w 7220061"/>
                <a:gd name="connsiteY705" fmla="*/ 18661 h 11962870"/>
                <a:gd name="connsiteX706" fmla="*/ 6509767 w 7220061"/>
                <a:gd name="connsiteY706" fmla="*/ 377890 h 11962870"/>
                <a:gd name="connsiteX707" fmla="*/ 6330153 w 7220061"/>
                <a:gd name="connsiteY707" fmla="*/ 737119 h 11962870"/>
                <a:gd name="connsiteX708" fmla="*/ 5855971 w 7220061"/>
                <a:gd name="connsiteY708" fmla="*/ 737119 h 11962870"/>
                <a:gd name="connsiteX709" fmla="*/ 5676356 w 7220061"/>
                <a:gd name="connsiteY709" fmla="*/ 377890 h 11962870"/>
                <a:gd name="connsiteX710" fmla="*/ 1645298 w 7220061"/>
                <a:gd name="connsiteY710" fmla="*/ 0 h 11962870"/>
                <a:gd name="connsiteX711" fmla="*/ 2119480 w 7220061"/>
                <a:gd name="connsiteY711" fmla="*/ 0 h 11962870"/>
                <a:gd name="connsiteX712" fmla="*/ 2299094 w 7220061"/>
                <a:gd name="connsiteY712" fmla="*/ 359228 h 11962870"/>
                <a:gd name="connsiteX713" fmla="*/ 2119480 w 7220061"/>
                <a:gd name="connsiteY713" fmla="*/ 718457 h 11962870"/>
                <a:gd name="connsiteX714" fmla="*/ 1645298 w 7220061"/>
                <a:gd name="connsiteY714" fmla="*/ 718457 h 11962870"/>
                <a:gd name="connsiteX715" fmla="*/ 1465683 w 7220061"/>
                <a:gd name="connsiteY715" fmla="*/ 359228 h 119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Lst>
              <a:rect l="l" t="t" r="r" b="b"/>
              <a:pathLst>
                <a:path w="7220061" h="11962870">
                  <a:moveTo>
                    <a:pt x="3721803" y="11244412"/>
                  </a:moveTo>
                  <a:lnTo>
                    <a:pt x="4195985" y="11244412"/>
                  </a:lnTo>
                  <a:lnTo>
                    <a:pt x="4375599" y="11603641"/>
                  </a:lnTo>
                  <a:lnTo>
                    <a:pt x="4195985" y="11962870"/>
                  </a:lnTo>
                  <a:lnTo>
                    <a:pt x="3721803" y="11962870"/>
                  </a:lnTo>
                  <a:lnTo>
                    <a:pt x="3542188" y="11603641"/>
                  </a:lnTo>
                  <a:close/>
                  <a:moveTo>
                    <a:pt x="2316127" y="11244412"/>
                  </a:moveTo>
                  <a:lnTo>
                    <a:pt x="2790309" y="11244412"/>
                  </a:lnTo>
                  <a:lnTo>
                    <a:pt x="2969923" y="11603641"/>
                  </a:lnTo>
                  <a:lnTo>
                    <a:pt x="2790309" y="11962870"/>
                  </a:lnTo>
                  <a:lnTo>
                    <a:pt x="2316127" y="11962870"/>
                  </a:lnTo>
                  <a:lnTo>
                    <a:pt x="2136512" y="11603641"/>
                  </a:lnTo>
                  <a:close/>
                  <a:moveTo>
                    <a:pt x="884721" y="11244412"/>
                  </a:moveTo>
                  <a:lnTo>
                    <a:pt x="1358903" y="11244412"/>
                  </a:lnTo>
                  <a:lnTo>
                    <a:pt x="1538517" y="11603641"/>
                  </a:lnTo>
                  <a:lnTo>
                    <a:pt x="1358903" y="11962870"/>
                  </a:lnTo>
                  <a:lnTo>
                    <a:pt x="884721" y="11962870"/>
                  </a:lnTo>
                  <a:lnTo>
                    <a:pt x="705106" y="11603641"/>
                  </a:lnTo>
                  <a:close/>
                  <a:moveTo>
                    <a:pt x="1603953" y="10866521"/>
                  </a:moveTo>
                  <a:lnTo>
                    <a:pt x="2078135" y="10866521"/>
                  </a:lnTo>
                  <a:lnTo>
                    <a:pt x="2257749" y="11225750"/>
                  </a:lnTo>
                  <a:lnTo>
                    <a:pt x="2078135" y="11584979"/>
                  </a:lnTo>
                  <a:lnTo>
                    <a:pt x="1603953" y="11584979"/>
                  </a:lnTo>
                  <a:lnTo>
                    <a:pt x="1424338" y="11225750"/>
                  </a:lnTo>
                  <a:close/>
                  <a:moveTo>
                    <a:pt x="4430860" y="10864191"/>
                  </a:moveTo>
                  <a:lnTo>
                    <a:pt x="4905042" y="10864191"/>
                  </a:lnTo>
                  <a:lnTo>
                    <a:pt x="5084656" y="11223420"/>
                  </a:lnTo>
                  <a:lnTo>
                    <a:pt x="4905042" y="11582649"/>
                  </a:lnTo>
                  <a:lnTo>
                    <a:pt x="4430860" y="11582649"/>
                  </a:lnTo>
                  <a:lnTo>
                    <a:pt x="4251245" y="11223420"/>
                  </a:lnTo>
                  <a:close/>
                  <a:moveTo>
                    <a:pt x="3015853" y="10864191"/>
                  </a:moveTo>
                  <a:lnTo>
                    <a:pt x="3490035" y="10864191"/>
                  </a:lnTo>
                  <a:lnTo>
                    <a:pt x="3669649" y="11223420"/>
                  </a:lnTo>
                  <a:lnTo>
                    <a:pt x="3490035" y="11582649"/>
                  </a:lnTo>
                  <a:lnTo>
                    <a:pt x="3015853" y="11582649"/>
                  </a:lnTo>
                  <a:lnTo>
                    <a:pt x="2836238" y="11223420"/>
                  </a:lnTo>
                  <a:close/>
                  <a:moveTo>
                    <a:pt x="5130586" y="10483970"/>
                  </a:moveTo>
                  <a:lnTo>
                    <a:pt x="5604768" y="10483970"/>
                  </a:lnTo>
                  <a:lnTo>
                    <a:pt x="5784382" y="10843199"/>
                  </a:lnTo>
                  <a:lnTo>
                    <a:pt x="5604768" y="11202428"/>
                  </a:lnTo>
                  <a:lnTo>
                    <a:pt x="5130586" y="11202428"/>
                  </a:lnTo>
                  <a:lnTo>
                    <a:pt x="4950971" y="10843199"/>
                  </a:lnTo>
                  <a:close/>
                  <a:moveTo>
                    <a:pt x="6539248" y="10479299"/>
                  </a:moveTo>
                  <a:lnTo>
                    <a:pt x="7013430" y="10479299"/>
                  </a:lnTo>
                  <a:lnTo>
                    <a:pt x="7193044" y="10838528"/>
                  </a:lnTo>
                  <a:lnTo>
                    <a:pt x="7013430" y="11197757"/>
                  </a:lnTo>
                  <a:lnTo>
                    <a:pt x="6539248" y="11197757"/>
                  </a:lnTo>
                  <a:lnTo>
                    <a:pt x="6359633" y="10838528"/>
                  </a:lnTo>
                  <a:close/>
                  <a:moveTo>
                    <a:pt x="3715579" y="10479299"/>
                  </a:moveTo>
                  <a:lnTo>
                    <a:pt x="4189761" y="10479299"/>
                  </a:lnTo>
                  <a:lnTo>
                    <a:pt x="4369375" y="10838528"/>
                  </a:lnTo>
                  <a:lnTo>
                    <a:pt x="4189761" y="11197757"/>
                  </a:lnTo>
                  <a:lnTo>
                    <a:pt x="3715579" y="11197757"/>
                  </a:lnTo>
                  <a:lnTo>
                    <a:pt x="3535964" y="10838528"/>
                  </a:lnTo>
                  <a:close/>
                  <a:moveTo>
                    <a:pt x="2309903" y="10479299"/>
                  </a:moveTo>
                  <a:lnTo>
                    <a:pt x="2784085" y="10479299"/>
                  </a:lnTo>
                  <a:lnTo>
                    <a:pt x="2963699" y="10838528"/>
                  </a:lnTo>
                  <a:lnTo>
                    <a:pt x="2784085" y="11197757"/>
                  </a:lnTo>
                  <a:lnTo>
                    <a:pt x="2309903" y="11197757"/>
                  </a:lnTo>
                  <a:lnTo>
                    <a:pt x="2130288" y="10838528"/>
                  </a:lnTo>
                  <a:close/>
                  <a:moveTo>
                    <a:pt x="878497" y="10479299"/>
                  </a:moveTo>
                  <a:lnTo>
                    <a:pt x="1352679" y="10479299"/>
                  </a:lnTo>
                  <a:lnTo>
                    <a:pt x="1532293" y="10838528"/>
                  </a:lnTo>
                  <a:lnTo>
                    <a:pt x="1352679" y="11197757"/>
                  </a:lnTo>
                  <a:lnTo>
                    <a:pt x="878497" y="11197757"/>
                  </a:lnTo>
                  <a:lnTo>
                    <a:pt x="698882" y="10838528"/>
                  </a:lnTo>
                  <a:close/>
                  <a:moveTo>
                    <a:pt x="1597729" y="10101408"/>
                  </a:moveTo>
                  <a:lnTo>
                    <a:pt x="2071911" y="10101408"/>
                  </a:lnTo>
                  <a:lnTo>
                    <a:pt x="2251525" y="10460637"/>
                  </a:lnTo>
                  <a:lnTo>
                    <a:pt x="2071911" y="10819866"/>
                  </a:lnTo>
                  <a:lnTo>
                    <a:pt x="1597729" y="10819866"/>
                  </a:lnTo>
                  <a:lnTo>
                    <a:pt x="1418114" y="10460637"/>
                  </a:lnTo>
                  <a:close/>
                  <a:moveTo>
                    <a:pt x="5830312" y="10099078"/>
                  </a:moveTo>
                  <a:lnTo>
                    <a:pt x="6304494" y="10099078"/>
                  </a:lnTo>
                  <a:lnTo>
                    <a:pt x="6484108" y="10458307"/>
                  </a:lnTo>
                  <a:lnTo>
                    <a:pt x="6304494" y="10817536"/>
                  </a:lnTo>
                  <a:lnTo>
                    <a:pt x="5830312" y="10817536"/>
                  </a:lnTo>
                  <a:lnTo>
                    <a:pt x="5650697" y="10458307"/>
                  </a:lnTo>
                  <a:close/>
                  <a:moveTo>
                    <a:pt x="4424636" y="10099078"/>
                  </a:moveTo>
                  <a:lnTo>
                    <a:pt x="4898818" y="10099078"/>
                  </a:lnTo>
                  <a:lnTo>
                    <a:pt x="5078432" y="10458307"/>
                  </a:lnTo>
                  <a:lnTo>
                    <a:pt x="4898818" y="10817536"/>
                  </a:lnTo>
                  <a:lnTo>
                    <a:pt x="4424636" y="10817536"/>
                  </a:lnTo>
                  <a:lnTo>
                    <a:pt x="4245021" y="10458307"/>
                  </a:lnTo>
                  <a:close/>
                  <a:moveTo>
                    <a:pt x="3009629" y="10099078"/>
                  </a:moveTo>
                  <a:lnTo>
                    <a:pt x="3483811" y="10099078"/>
                  </a:lnTo>
                  <a:lnTo>
                    <a:pt x="3663425" y="10458307"/>
                  </a:lnTo>
                  <a:lnTo>
                    <a:pt x="3483811" y="10817536"/>
                  </a:lnTo>
                  <a:lnTo>
                    <a:pt x="3009629" y="10817536"/>
                  </a:lnTo>
                  <a:lnTo>
                    <a:pt x="2830014" y="10458307"/>
                  </a:lnTo>
                  <a:close/>
                  <a:moveTo>
                    <a:pt x="5134522" y="9708697"/>
                  </a:moveTo>
                  <a:lnTo>
                    <a:pt x="5608704" y="9708697"/>
                  </a:lnTo>
                  <a:lnTo>
                    <a:pt x="5788318" y="10067926"/>
                  </a:lnTo>
                  <a:lnTo>
                    <a:pt x="5608704" y="10427155"/>
                  </a:lnTo>
                  <a:lnTo>
                    <a:pt x="5134522" y="10427155"/>
                  </a:lnTo>
                  <a:lnTo>
                    <a:pt x="4954907" y="10067926"/>
                  </a:lnTo>
                  <a:close/>
                  <a:moveTo>
                    <a:pt x="6536141" y="9699768"/>
                  </a:moveTo>
                  <a:lnTo>
                    <a:pt x="7010323" y="9699768"/>
                  </a:lnTo>
                  <a:lnTo>
                    <a:pt x="7189937" y="10058997"/>
                  </a:lnTo>
                  <a:lnTo>
                    <a:pt x="7184774" y="10069323"/>
                  </a:lnTo>
                  <a:lnTo>
                    <a:pt x="7186820" y="10073415"/>
                  </a:lnTo>
                  <a:lnTo>
                    <a:pt x="7007206" y="10432644"/>
                  </a:lnTo>
                  <a:lnTo>
                    <a:pt x="6533024" y="10432644"/>
                  </a:lnTo>
                  <a:lnTo>
                    <a:pt x="6353409" y="10073415"/>
                  </a:lnTo>
                  <a:lnTo>
                    <a:pt x="6358572" y="10063089"/>
                  </a:lnTo>
                  <a:lnTo>
                    <a:pt x="6356526" y="10058997"/>
                  </a:lnTo>
                  <a:close/>
                  <a:moveTo>
                    <a:pt x="3721803" y="9699768"/>
                  </a:moveTo>
                  <a:lnTo>
                    <a:pt x="4195985" y="9699768"/>
                  </a:lnTo>
                  <a:lnTo>
                    <a:pt x="4375599" y="10058997"/>
                  </a:lnTo>
                  <a:lnTo>
                    <a:pt x="4195985" y="10418226"/>
                  </a:lnTo>
                  <a:lnTo>
                    <a:pt x="3721803" y="10418226"/>
                  </a:lnTo>
                  <a:lnTo>
                    <a:pt x="3542188" y="10058997"/>
                  </a:lnTo>
                  <a:close/>
                  <a:moveTo>
                    <a:pt x="4430860" y="9310216"/>
                  </a:moveTo>
                  <a:lnTo>
                    <a:pt x="4905042" y="9310216"/>
                  </a:lnTo>
                  <a:lnTo>
                    <a:pt x="5084656" y="9669445"/>
                  </a:lnTo>
                  <a:lnTo>
                    <a:pt x="4905042" y="10028674"/>
                  </a:lnTo>
                  <a:lnTo>
                    <a:pt x="4430860" y="10028674"/>
                  </a:lnTo>
                  <a:lnTo>
                    <a:pt x="4251245" y="9669445"/>
                  </a:lnTo>
                  <a:close/>
                  <a:moveTo>
                    <a:pt x="179615" y="9307112"/>
                  </a:moveTo>
                  <a:lnTo>
                    <a:pt x="653797" y="9307112"/>
                  </a:lnTo>
                  <a:lnTo>
                    <a:pt x="833411" y="9666341"/>
                  </a:lnTo>
                  <a:lnTo>
                    <a:pt x="653797" y="10025570"/>
                  </a:lnTo>
                  <a:lnTo>
                    <a:pt x="179615" y="10025570"/>
                  </a:lnTo>
                  <a:lnTo>
                    <a:pt x="0" y="9666341"/>
                  </a:lnTo>
                  <a:close/>
                  <a:moveTo>
                    <a:pt x="5844287" y="9305087"/>
                  </a:moveTo>
                  <a:lnTo>
                    <a:pt x="6318469" y="9305087"/>
                  </a:lnTo>
                  <a:lnTo>
                    <a:pt x="6498083" y="9664316"/>
                  </a:lnTo>
                  <a:lnTo>
                    <a:pt x="6318469" y="10023545"/>
                  </a:lnTo>
                  <a:lnTo>
                    <a:pt x="5844287" y="10023545"/>
                  </a:lnTo>
                  <a:lnTo>
                    <a:pt x="5664672" y="9664316"/>
                  </a:lnTo>
                  <a:close/>
                  <a:moveTo>
                    <a:pt x="3025194" y="9296214"/>
                  </a:moveTo>
                  <a:lnTo>
                    <a:pt x="3499376" y="9296214"/>
                  </a:lnTo>
                  <a:lnTo>
                    <a:pt x="3678990" y="9655443"/>
                  </a:lnTo>
                  <a:lnTo>
                    <a:pt x="3499376" y="10014672"/>
                  </a:lnTo>
                  <a:lnTo>
                    <a:pt x="3025194" y="10014672"/>
                  </a:lnTo>
                  <a:lnTo>
                    <a:pt x="2845579" y="9655443"/>
                  </a:lnTo>
                  <a:close/>
                  <a:moveTo>
                    <a:pt x="907111" y="8927654"/>
                  </a:moveTo>
                  <a:lnTo>
                    <a:pt x="1381293" y="8927654"/>
                  </a:lnTo>
                  <a:lnTo>
                    <a:pt x="1560907" y="9286883"/>
                  </a:lnTo>
                  <a:lnTo>
                    <a:pt x="1381293" y="9646112"/>
                  </a:lnTo>
                  <a:lnTo>
                    <a:pt x="907111" y="9646112"/>
                  </a:lnTo>
                  <a:lnTo>
                    <a:pt x="727496" y="9286883"/>
                  </a:lnTo>
                  <a:close/>
                  <a:moveTo>
                    <a:pt x="6548356" y="8925324"/>
                  </a:moveTo>
                  <a:lnTo>
                    <a:pt x="7022538" y="8925324"/>
                  </a:lnTo>
                  <a:lnTo>
                    <a:pt x="7202152" y="9284553"/>
                  </a:lnTo>
                  <a:lnTo>
                    <a:pt x="7022538" y="9643782"/>
                  </a:lnTo>
                  <a:lnTo>
                    <a:pt x="6548356" y="9643782"/>
                  </a:lnTo>
                  <a:lnTo>
                    <a:pt x="6368741" y="9284553"/>
                  </a:lnTo>
                  <a:close/>
                  <a:moveTo>
                    <a:pt x="5139694" y="8925324"/>
                  </a:moveTo>
                  <a:lnTo>
                    <a:pt x="5613876" y="8925324"/>
                  </a:lnTo>
                  <a:lnTo>
                    <a:pt x="5793490" y="9284553"/>
                  </a:lnTo>
                  <a:lnTo>
                    <a:pt x="5613876" y="9643782"/>
                  </a:lnTo>
                  <a:lnTo>
                    <a:pt x="5139694" y="9643782"/>
                  </a:lnTo>
                  <a:lnTo>
                    <a:pt x="4960079" y="9284553"/>
                  </a:lnTo>
                  <a:close/>
                  <a:moveTo>
                    <a:pt x="2328342" y="8915993"/>
                  </a:moveTo>
                  <a:lnTo>
                    <a:pt x="2802524" y="8915993"/>
                  </a:lnTo>
                  <a:lnTo>
                    <a:pt x="2982138" y="9275222"/>
                  </a:lnTo>
                  <a:lnTo>
                    <a:pt x="2802524" y="9634451"/>
                  </a:lnTo>
                  <a:lnTo>
                    <a:pt x="2328342" y="9634451"/>
                  </a:lnTo>
                  <a:lnTo>
                    <a:pt x="2148727" y="9275222"/>
                  </a:lnTo>
                  <a:close/>
                  <a:moveTo>
                    <a:pt x="3734018" y="8915164"/>
                  </a:moveTo>
                  <a:lnTo>
                    <a:pt x="4208200" y="8915164"/>
                  </a:lnTo>
                  <a:lnTo>
                    <a:pt x="4387814" y="9274393"/>
                  </a:lnTo>
                  <a:lnTo>
                    <a:pt x="4208200" y="9633622"/>
                  </a:lnTo>
                  <a:lnTo>
                    <a:pt x="3734018" y="9633622"/>
                  </a:lnTo>
                  <a:lnTo>
                    <a:pt x="3554403" y="9274393"/>
                  </a:lnTo>
                  <a:close/>
                  <a:moveTo>
                    <a:pt x="5842406" y="8540432"/>
                  </a:moveTo>
                  <a:lnTo>
                    <a:pt x="6316588" y="8540432"/>
                  </a:lnTo>
                  <a:lnTo>
                    <a:pt x="6496202" y="8899661"/>
                  </a:lnTo>
                  <a:lnTo>
                    <a:pt x="6316588" y="9258890"/>
                  </a:lnTo>
                  <a:lnTo>
                    <a:pt x="5842406" y="9258890"/>
                  </a:lnTo>
                  <a:lnTo>
                    <a:pt x="5662791" y="8899661"/>
                  </a:lnTo>
                  <a:close/>
                  <a:moveTo>
                    <a:pt x="191830" y="8532668"/>
                  </a:moveTo>
                  <a:lnTo>
                    <a:pt x="666012" y="8532668"/>
                  </a:lnTo>
                  <a:lnTo>
                    <a:pt x="845626" y="8891897"/>
                  </a:lnTo>
                  <a:lnTo>
                    <a:pt x="666012" y="9251126"/>
                  </a:lnTo>
                  <a:lnTo>
                    <a:pt x="191830" y="9251126"/>
                  </a:lnTo>
                  <a:lnTo>
                    <a:pt x="12215" y="8891897"/>
                  </a:lnTo>
                  <a:close/>
                  <a:moveTo>
                    <a:pt x="4443075" y="8525612"/>
                  </a:moveTo>
                  <a:lnTo>
                    <a:pt x="4917257" y="8525612"/>
                  </a:lnTo>
                  <a:lnTo>
                    <a:pt x="5096871" y="8884841"/>
                  </a:lnTo>
                  <a:lnTo>
                    <a:pt x="4917257" y="9244070"/>
                  </a:lnTo>
                  <a:lnTo>
                    <a:pt x="4443075" y="9244070"/>
                  </a:lnTo>
                  <a:lnTo>
                    <a:pt x="4263460" y="8884841"/>
                  </a:lnTo>
                  <a:close/>
                  <a:moveTo>
                    <a:pt x="1631733" y="8521770"/>
                  </a:moveTo>
                  <a:lnTo>
                    <a:pt x="2105915" y="8521770"/>
                  </a:lnTo>
                  <a:lnTo>
                    <a:pt x="2285529" y="8880999"/>
                  </a:lnTo>
                  <a:lnTo>
                    <a:pt x="2105915" y="9240228"/>
                  </a:lnTo>
                  <a:lnTo>
                    <a:pt x="1631733" y="9240228"/>
                  </a:lnTo>
                  <a:lnTo>
                    <a:pt x="1452118" y="8880999"/>
                  </a:lnTo>
                  <a:close/>
                  <a:moveTo>
                    <a:pt x="3037409" y="8511610"/>
                  </a:moveTo>
                  <a:lnTo>
                    <a:pt x="3511591" y="8511610"/>
                  </a:lnTo>
                  <a:lnTo>
                    <a:pt x="3691205" y="8870839"/>
                  </a:lnTo>
                  <a:lnTo>
                    <a:pt x="3511591" y="9230068"/>
                  </a:lnTo>
                  <a:lnTo>
                    <a:pt x="3037409" y="9230068"/>
                  </a:lnTo>
                  <a:lnTo>
                    <a:pt x="2857794" y="8870839"/>
                  </a:lnTo>
                  <a:close/>
                  <a:moveTo>
                    <a:pt x="2329404" y="8141556"/>
                  </a:moveTo>
                  <a:lnTo>
                    <a:pt x="2803586" y="8141556"/>
                  </a:lnTo>
                  <a:lnTo>
                    <a:pt x="2983200" y="8500785"/>
                  </a:lnTo>
                  <a:lnTo>
                    <a:pt x="2803586" y="8860014"/>
                  </a:lnTo>
                  <a:lnTo>
                    <a:pt x="2329404" y="8860014"/>
                  </a:lnTo>
                  <a:lnTo>
                    <a:pt x="2149789" y="8500785"/>
                  </a:lnTo>
                  <a:close/>
                  <a:moveTo>
                    <a:pt x="5137926" y="8129419"/>
                  </a:moveTo>
                  <a:lnTo>
                    <a:pt x="5612108" y="8129419"/>
                  </a:lnTo>
                  <a:lnTo>
                    <a:pt x="5791722" y="8488648"/>
                  </a:lnTo>
                  <a:lnTo>
                    <a:pt x="5612108" y="8847877"/>
                  </a:lnTo>
                  <a:lnTo>
                    <a:pt x="5137926" y="8847877"/>
                  </a:lnTo>
                  <a:lnTo>
                    <a:pt x="4958311" y="8488648"/>
                  </a:lnTo>
                  <a:close/>
                  <a:moveTo>
                    <a:pt x="6566265" y="8127241"/>
                  </a:moveTo>
                  <a:lnTo>
                    <a:pt x="7040447" y="8127241"/>
                  </a:lnTo>
                  <a:lnTo>
                    <a:pt x="7220061" y="8486470"/>
                  </a:lnTo>
                  <a:lnTo>
                    <a:pt x="7040447" y="8845699"/>
                  </a:lnTo>
                  <a:lnTo>
                    <a:pt x="6566265" y="8845699"/>
                  </a:lnTo>
                  <a:lnTo>
                    <a:pt x="6386650" y="8486470"/>
                  </a:lnTo>
                  <a:close/>
                  <a:moveTo>
                    <a:pt x="3747583" y="8111076"/>
                  </a:moveTo>
                  <a:lnTo>
                    <a:pt x="4221765" y="8111076"/>
                  </a:lnTo>
                  <a:lnTo>
                    <a:pt x="4401379" y="8470305"/>
                  </a:lnTo>
                  <a:lnTo>
                    <a:pt x="4221765" y="8829534"/>
                  </a:lnTo>
                  <a:lnTo>
                    <a:pt x="3747583" y="8829534"/>
                  </a:lnTo>
                  <a:lnTo>
                    <a:pt x="3567968" y="8470305"/>
                  </a:lnTo>
                  <a:close/>
                  <a:moveTo>
                    <a:pt x="913568" y="8111076"/>
                  </a:moveTo>
                  <a:lnTo>
                    <a:pt x="1387750" y="8111076"/>
                  </a:lnTo>
                  <a:lnTo>
                    <a:pt x="1567364" y="8470305"/>
                  </a:lnTo>
                  <a:lnTo>
                    <a:pt x="1387750" y="8829534"/>
                  </a:lnTo>
                  <a:lnTo>
                    <a:pt x="913568" y="8829534"/>
                  </a:lnTo>
                  <a:lnTo>
                    <a:pt x="733953" y="8470305"/>
                  </a:lnTo>
                  <a:close/>
                  <a:moveTo>
                    <a:pt x="5850101" y="7751847"/>
                  </a:moveTo>
                  <a:lnTo>
                    <a:pt x="6324283" y="7751847"/>
                  </a:lnTo>
                  <a:lnTo>
                    <a:pt x="6503897" y="8111076"/>
                  </a:lnTo>
                  <a:lnTo>
                    <a:pt x="6324283" y="8470305"/>
                  </a:lnTo>
                  <a:lnTo>
                    <a:pt x="5850101" y="8470305"/>
                  </a:lnTo>
                  <a:lnTo>
                    <a:pt x="5670486" y="8111076"/>
                  </a:lnTo>
                  <a:close/>
                  <a:moveTo>
                    <a:pt x="4441318" y="7720430"/>
                  </a:moveTo>
                  <a:lnTo>
                    <a:pt x="4915500" y="7720430"/>
                  </a:lnTo>
                  <a:lnTo>
                    <a:pt x="5095114" y="8079659"/>
                  </a:lnTo>
                  <a:lnTo>
                    <a:pt x="4915500" y="8438888"/>
                  </a:lnTo>
                  <a:lnTo>
                    <a:pt x="4441318" y="8438888"/>
                  </a:lnTo>
                  <a:lnTo>
                    <a:pt x="4261703" y="8079659"/>
                  </a:lnTo>
                  <a:close/>
                  <a:moveTo>
                    <a:pt x="3035642" y="7720430"/>
                  </a:moveTo>
                  <a:lnTo>
                    <a:pt x="3509824" y="7720430"/>
                  </a:lnTo>
                  <a:lnTo>
                    <a:pt x="3689438" y="8079659"/>
                  </a:lnTo>
                  <a:lnTo>
                    <a:pt x="3509824" y="8438888"/>
                  </a:lnTo>
                  <a:lnTo>
                    <a:pt x="3035642" y="8438888"/>
                  </a:lnTo>
                  <a:lnTo>
                    <a:pt x="2856027" y="8079659"/>
                  </a:lnTo>
                  <a:close/>
                  <a:moveTo>
                    <a:pt x="2313020" y="7345963"/>
                  </a:moveTo>
                  <a:lnTo>
                    <a:pt x="2787202" y="7345963"/>
                  </a:lnTo>
                  <a:lnTo>
                    <a:pt x="2966816" y="7705192"/>
                  </a:lnTo>
                  <a:lnTo>
                    <a:pt x="2787202" y="8064421"/>
                  </a:lnTo>
                  <a:lnTo>
                    <a:pt x="2313020" y="8064421"/>
                  </a:lnTo>
                  <a:lnTo>
                    <a:pt x="2133405" y="7705192"/>
                  </a:lnTo>
                  <a:close/>
                  <a:moveTo>
                    <a:pt x="6559158" y="7342858"/>
                  </a:moveTo>
                  <a:lnTo>
                    <a:pt x="7033340" y="7342858"/>
                  </a:lnTo>
                  <a:lnTo>
                    <a:pt x="7212954" y="7702087"/>
                  </a:lnTo>
                  <a:lnTo>
                    <a:pt x="7033340" y="8061316"/>
                  </a:lnTo>
                  <a:lnTo>
                    <a:pt x="6559158" y="8061316"/>
                  </a:lnTo>
                  <a:lnTo>
                    <a:pt x="6379543" y="7702087"/>
                  </a:lnTo>
                  <a:close/>
                  <a:moveTo>
                    <a:pt x="5153482" y="7342858"/>
                  </a:moveTo>
                  <a:lnTo>
                    <a:pt x="5627664" y="7342858"/>
                  </a:lnTo>
                  <a:lnTo>
                    <a:pt x="5807278" y="7702087"/>
                  </a:lnTo>
                  <a:lnTo>
                    <a:pt x="5627664" y="8061316"/>
                  </a:lnTo>
                  <a:lnTo>
                    <a:pt x="5153482" y="8061316"/>
                  </a:lnTo>
                  <a:lnTo>
                    <a:pt x="4973867" y="7702087"/>
                  </a:lnTo>
                  <a:close/>
                  <a:moveTo>
                    <a:pt x="3735368" y="7340209"/>
                  </a:moveTo>
                  <a:lnTo>
                    <a:pt x="4209550" y="7340209"/>
                  </a:lnTo>
                  <a:lnTo>
                    <a:pt x="4389164" y="7699438"/>
                  </a:lnTo>
                  <a:lnTo>
                    <a:pt x="4209550" y="8058667"/>
                  </a:lnTo>
                  <a:lnTo>
                    <a:pt x="3735368" y="8058667"/>
                  </a:lnTo>
                  <a:lnTo>
                    <a:pt x="3555753" y="7699438"/>
                  </a:lnTo>
                  <a:close/>
                  <a:moveTo>
                    <a:pt x="5853208" y="6962637"/>
                  </a:moveTo>
                  <a:lnTo>
                    <a:pt x="6327390" y="6962637"/>
                  </a:lnTo>
                  <a:lnTo>
                    <a:pt x="6507004" y="7321866"/>
                  </a:lnTo>
                  <a:lnTo>
                    <a:pt x="6327390" y="7681095"/>
                  </a:lnTo>
                  <a:lnTo>
                    <a:pt x="5853208" y="7681095"/>
                  </a:lnTo>
                  <a:lnTo>
                    <a:pt x="5673593" y="7321866"/>
                  </a:lnTo>
                  <a:close/>
                  <a:moveTo>
                    <a:pt x="4441318" y="6959988"/>
                  </a:moveTo>
                  <a:lnTo>
                    <a:pt x="4915500" y="6959988"/>
                  </a:lnTo>
                  <a:lnTo>
                    <a:pt x="5095114" y="7319217"/>
                  </a:lnTo>
                  <a:lnTo>
                    <a:pt x="4915500" y="7678446"/>
                  </a:lnTo>
                  <a:lnTo>
                    <a:pt x="4441318" y="7678446"/>
                  </a:lnTo>
                  <a:lnTo>
                    <a:pt x="4261703" y="7319217"/>
                  </a:lnTo>
                  <a:close/>
                  <a:moveTo>
                    <a:pt x="3035642" y="6959988"/>
                  </a:moveTo>
                  <a:lnTo>
                    <a:pt x="3509824" y="6959988"/>
                  </a:lnTo>
                  <a:lnTo>
                    <a:pt x="3689438" y="7319217"/>
                  </a:lnTo>
                  <a:lnTo>
                    <a:pt x="3509824" y="7678446"/>
                  </a:lnTo>
                  <a:lnTo>
                    <a:pt x="3035642" y="7678446"/>
                  </a:lnTo>
                  <a:lnTo>
                    <a:pt x="2856027" y="7319217"/>
                  </a:lnTo>
                  <a:close/>
                  <a:moveTo>
                    <a:pt x="1616401" y="6956411"/>
                  </a:moveTo>
                  <a:lnTo>
                    <a:pt x="2090583" y="6956411"/>
                  </a:lnTo>
                  <a:lnTo>
                    <a:pt x="2270197" y="7315640"/>
                  </a:lnTo>
                  <a:lnTo>
                    <a:pt x="2090583" y="7674869"/>
                  </a:lnTo>
                  <a:lnTo>
                    <a:pt x="1616401" y="7674869"/>
                  </a:lnTo>
                  <a:lnTo>
                    <a:pt x="1436786" y="7315640"/>
                  </a:lnTo>
                  <a:close/>
                  <a:moveTo>
                    <a:pt x="6559158" y="6582416"/>
                  </a:moveTo>
                  <a:lnTo>
                    <a:pt x="7033340" y="6582416"/>
                  </a:lnTo>
                  <a:lnTo>
                    <a:pt x="7212954" y="6941645"/>
                  </a:lnTo>
                  <a:lnTo>
                    <a:pt x="7033340" y="7300874"/>
                  </a:lnTo>
                  <a:lnTo>
                    <a:pt x="6559158" y="7300874"/>
                  </a:lnTo>
                  <a:lnTo>
                    <a:pt x="6379543" y="6941645"/>
                  </a:lnTo>
                  <a:close/>
                  <a:moveTo>
                    <a:pt x="5153482" y="6582416"/>
                  </a:moveTo>
                  <a:lnTo>
                    <a:pt x="5627664" y="6582416"/>
                  </a:lnTo>
                  <a:lnTo>
                    <a:pt x="5807278" y="6941645"/>
                  </a:lnTo>
                  <a:lnTo>
                    <a:pt x="5627664" y="7300874"/>
                  </a:lnTo>
                  <a:lnTo>
                    <a:pt x="5153482" y="7300874"/>
                  </a:lnTo>
                  <a:lnTo>
                    <a:pt x="4973867" y="6941645"/>
                  </a:lnTo>
                  <a:close/>
                  <a:moveTo>
                    <a:pt x="3735368" y="6579767"/>
                  </a:moveTo>
                  <a:lnTo>
                    <a:pt x="4209550" y="6579767"/>
                  </a:lnTo>
                  <a:lnTo>
                    <a:pt x="4389164" y="6938996"/>
                  </a:lnTo>
                  <a:lnTo>
                    <a:pt x="4209550" y="7298225"/>
                  </a:lnTo>
                  <a:lnTo>
                    <a:pt x="3735368" y="7298225"/>
                  </a:lnTo>
                  <a:lnTo>
                    <a:pt x="3555753" y="6938996"/>
                  </a:lnTo>
                  <a:close/>
                  <a:moveTo>
                    <a:pt x="2323468" y="6564524"/>
                  </a:moveTo>
                  <a:lnTo>
                    <a:pt x="2797650" y="6564524"/>
                  </a:lnTo>
                  <a:lnTo>
                    <a:pt x="2977264" y="6923753"/>
                  </a:lnTo>
                  <a:lnTo>
                    <a:pt x="2797650" y="7282982"/>
                  </a:lnTo>
                  <a:lnTo>
                    <a:pt x="2323468" y="7282982"/>
                  </a:lnTo>
                  <a:lnTo>
                    <a:pt x="2143853" y="6923753"/>
                  </a:lnTo>
                  <a:close/>
                  <a:moveTo>
                    <a:pt x="5853208" y="6202195"/>
                  </a:moveTo>
                  <a:lnTo>
                    <a:pt x="6327390" y="6202195"/>
                  </a:lnTo>
                  <a:lnTo>
                    <a:pt x="6507004" y="6561424"/>
                  </a:lnTo>
                  <a:lnTo>
                    <a:pt x="6327390" y="6920653"/>
                  </a:lnTo>
                  <a:lnTo>
                    <a:pt x="5853208" y="6920653"/>
                  </a:lnTo>
                  <a:lnTo>
                    <a:pt x="5673593" y="6561424"/>
                  </a:lnTo>
                  <a:close/>
                  <a:moveTo>
                    <a:pt x="4435094" y="6194875"/>
                  </a:moveTo>
                  <a:lnTo>
                    <a:pt x="4909276" y="6194875"/>
                  </a:lnTo>
                  <a:lnTo>
                    <a:pt x="5088890" y="6554104"/>
                  </a:lnTo>
                  <a:lnTo>
                    <a:pt x="4909276" y="6913333"/>
                  </a:lnTo>
                  <a:lnTo>
                    <a:pt x="4435094" y="6913333"/>
                  </a:lnTo>
                  <a:lnTo>
                    <a:pt x="4255479" y="6554104"/>
                  </a:lnTo>
                  <a:close/>
                  <a:moveTo>
                    <a:pt x="3029418" y="6194875"/>
                  </a:moveTo>
                  <a:lnTo>
                    <a:pt x="3503600" y="6194875"/>
                  </a:lnTo>
                  <a:lnTo>
                    <a:pt x="3683214" y="6554104"/>
                  </a:lnTo>
                  <a:lnTo>
                    <a:pt x="3503600" y="6913333"/>
                  </a:lnTo>
                  <a:lnTo>
                    <a:pt x="3029418" y="6913333"/>
                  </a:lnTo>
                  <a:lnTo>
                    <a:pt x="2849803" y="6554104"/>
                  </a:lnTo>
                  <a:close/>
                  <a:moveTo>
                    <a:pt x="1619518" y="6181967"/>
                  </a:moveTo>
                  <a:lnTo>
                    <a:pt x="2093700" y="6181967"/>
                  </a:lnTo>
                  <a:lnTo>
                    <a:pt x="2273314" y="6541196"/>
                  </a:lnTo>
                  <a:lnTo>
                    <a:pt x="2093700" y="6900425"/>
                  </a:lnTo>
                  <a:lnTo>
                    <a:pt x="1619518" y="6900425"/>
                  </a:lnTo>
                  <a:lnTo>
                    <a:pt x="1439903" y="6541196"/>
                  </a:lnTo>
                  <a:close/>
                  <a:moveTo>
                    <a:pt x="6552934" y="5817305"/>
                  </a:moveTo>
                  <a:lnTo>
                    <a:pt x="7027116" y="5817305"/>
                  </a:lnTo>
                  <a:lnTo>
                    <a:pt x="7206730" y="6176532"/>
                  </a:lnTo>
                  <a:lnTo>
                    <a:pt x="7027116" y="6535761"/>
                  </a:lnTo>
                  <a:lnTo>
                    <a:pt x="6552934" y="6535761"/>
                  </a:lnTo>
                  <a:lnTo>
                    <a:pt x="6373319" y="6176532"/>
                  </a:lnTo>
                  <a:close/>
                  <a:moveTo>
                    <a:pt x="5147258" y="5817305"/>
                  </a:moveTo>
                  <a:lnTo>
                    <a:pt x="5621440" y="5817305"/>
                  </a:lnTo>
                  <a:lnTo>
                    <a:pt x="5801054" y="6176532"/>
                  </a:lnTo>
                  <a:lnTo>
                    <a:pt x="5621440" y="6535761"/>
                  </a:lnTo>
                  <a:lnTo>
                    <a:pt x="5147258" y="6535761"/>
                  </a:lnTo>
                  <a:lnTo>
                    <a:pt x="4967643" y="6176532"/>
                  </a:lnTo>
                  <a:close/>
                  <a:moveTo>
                    <a:pt x="3735368" y="5797080"/>
                  </a:moveTo>
                  <a:lnTo>
                    <a:pt x="4209550" y="5797080"/>
                  </a:lnTo>
                  <a:lnTo>
                    <a:pt x="4389164" y="6156307"/>
                  </a:lnTo>
                  <a:lnTo>
                    <a:pt x="4209550" y="6515536"/>
                  </a:lnTo>
                  <a:lnTo>
                    <a:pt x="3735368" y="6515536"/>
                  </a:lnTo>
                  <a:lnTo>
                    <a:pt x="3555753" y="6156307"/>
                  </a:lnTo>
                  <a:close/>
                  <a:moveTo>
                    <a:pt x="2329692" y="5797080"/>
                  </a:moveTo>
                  <a:lnTo>
                    <a:pt x="2803874" y="5797080"/>
                  </a:lnTo>
                  <a:lnTo>
                    <a:pt x="2983488" y="6156307"/>
                  </a:lnTo>
                  <a:lnTo>
                    <a:pt x="2803874" y="6515536"/>
                  </a:lnTo>
                  <a:lnTo>
                    <a:pt x="2329692" y="6515536"/>
                  </a:lnTo>
                  <a:lnTo>
                    <a:pt x="2150077" y="6156307"/>
                  </a:lnTo>
                  <a:close/>
                  <a:moveTo>
                    <a:pt x="902237" y="5784644"/>
                  </a:moveTo>
                  <a:lnTo>
                    <a:pt x="1376419" y="5784644"/>
                  </a:lnTo>
                  <a:lnTo>
                    <a:pt x="1556033" y="6143872"/>
                  </a:lnTo>
                  <a:lnTo>
                    <a:pt x="1376419" y="6503101"/>
                  </a:lnTo>
                  <a:lnTo>
                    <a:pt x="902237" y="6503101"/>
                  </a:lnTo>
                  <a:lnTo>
                    <a:pt x="722622" y="6143872"/>
                  </a:lnTo>
                  <a:close/>
                  <a:moveTo>
                    <a:pt x="1617518" y="5419190"/>
                  </a:moveTo>
                  <a:lnTo>
                    <a:pt x="2091700" y="5419190"/>
                  </a:lnTo>
                  <a:lnTo>
                    <a:pt x="2271314" y="5778417"/>
                  </a:lnTo>
                  <a:lnTo>
                    <a:pt x="2091700" y="6137645"/>
                  </a:lnTo>
                  <a:lnTo>
                    <a:pt x="1617518" y="6137645"/>
                  </a:lnTo>
                  <a:lnTo>
                    <a:pt x="1437903" y="5778417"/>
                  </a:lnTo>
                  <a:close/>
                  <a:moveTo>
                    <a:pt x="5850101" y="5416859"/>
                  </a:moveTo>
                  <a:lnTo>
                    <a:pt x="6324283" y="5416859"/>
                  </a:lnTo>
                  <a:lnTo>
                    <a:pt x="6503897" y="5776088"/>
                  </a:lnTo>
                  <a:lnTo>
                    <a:pt x="6324283" y="6135315"/>
                  </a:lnTo>
                  <a:lnTo>
                    <a:pt x="5850101" y="6135315"/>
                  </a:lnTo>
                  <a:lnTo>
                    <a:pt x="5670486" y="5776088"/>
                  </a:lnTo>
                  <a:close/>
                  <a:moveTo>
                    <a:pt x="4444425" y="5416859"/>
                  </a:moveTo>
                  <a:lnTo>
                    <a:pt x="4918607" y="5416859"/>
                  </a:lnTo>
                  <a:lnTo>
                    <a:pt x="5098221" y="5776088"/>
                  </a:lnTo>
                  <a:lnTo>
                    <a:pt x="4918607" y="6135315"/>
                  </a:lnTo>
                  <a:lnTo>
                    <a:pt x="4444425" y="6135315"/>
                  </a:lnTo>
                  <a:lnTo>
                    <a:pt x="4264810" y="5776088"/>
                  </a:lnTo>
                  <a:close/>
                  <a:moveTo>
                    <a:pt x="3029418" y="5416859"/>
                  </a:moveTo>
                  <a:lnTo>
                    <a:pt x="3503600" y="5416859"/>
                  </a:lnTo>
                  <a:lnTo>
                    <a:pt x="3683214" y="5776088"/>
                  </a:lnTo>
                  <a:lnTo>
                    <a:pt x="3503600" y="6135315"/>
                  </a:lnTo>
                  <a:lnTo>
                    <a:pt x="3029418" y="6135315"/>
                  </a:lnTo>
                  <a:lnTo>
                    <a:pt x="2849803" y="5776088"/>
                  </a:lnTo>
                  <a:close/>
                  <a:moveTo>
                    <a:pt x="5144151" y="5036639"/>
                  </a:moveTo>
                  <a:lnTo>
                    <a:pt x="5618333" y="5036639"/>
                  </a:lnTo>
                  <a:lnTo>
                    <a:pt x="5797947" y="5395868"/>
                  </a:lnTo>
                  <a:lnTo>
                    <a:pt x="5618333" y="5755095"/>
                  </a:lnTo>
                  <a:lnTo>
                    <a:pt x="5144151" y="5755095"/>
                  </a:lnTo>
                  <a:lnTo>
                    <a:pt x="4964536" y="5395868"/>
                  </a:lnTo>
                  <a:close/>
                  <a:moveTo>
                    <a:pt x="6552813" y="5031968"/>
                  </a:moveTo>
                  <a:lnTo>
                    <a:pt x="7026995" y="5031968"/>
                  </a:lnTo>
                  <a:lnTo>
                    <a:pt x="7206609" y="5391197"/>
                  </a:lnTo>
                  <a:lnTo>
                    <a:pt x="7026995" y="5750424"/>
                  </a:lnTo>
                  <a:lnTo>
                    <a:pt x="6552813" y="5750424"/>
                  </a:lnTo>
                  <a:lnTo>
                    <a:pt x="6373198" y="5391197"/>
                  </a:lnTo>
                  <a:close/>
                  <a:moveTo>
                    <a:pt x="3729144" y="5031968"/>
                  </a:moveTo>
                  <a:lnTo>
                    <a:pt x="4203326" y="5031968"/>
                  </a:lnTo>
                  <a:lnTo>
                    <a:pt x="4382940" y="5391197"/>
                  </a:lnTo>
                  <a:lnTo>
                    <a:pt x="4203326" y="5750424"/>
                  </a:lnTo>
                  <a:lnTo>
                    <a:pt x="3729144" y="5750424"/>
                  </a:lnTo>
                  <a:lnTo>
                    <a:pt x="3549529" y="5391197"/>
                  </a:lnTo>
                  <a:close/>
                  <a:moveTo>
                    <a:pt x="902237" y="5024204"/>
                  </a:moveTo>
                  <a:lnTo>
                    <a:pt x="1376419" y="5024204"/>
                  </a:lnTo>
                  <a:lnTo>
                    <a:pt x="1556033" y="5383433"/>
                  </a:lnTo>
                  <a:lnTo>
                    <a:pt x="1376419" y="5742661"/>
                  </a:lnTo>
                  <a:lnTo>
                    <a:pt x="902237" y="5742661"/>
                  </a:lnTo>
                  <a:lnTo>
                    <a:pt x="722622" y="5383433"/>
                  </a:lnTo>
                  <a:close/>
                  <a:moveTo>
                    <a:pt x="5843877" y="4651747"/>
                  </a:moveTo>
                  <a:lnTo>
                    <a:pt x="6318059" y="4651747"/>
                  </a:lnTo>
                  <a:lnTo>
                    <a:pt x="6497673" y="5010976"/>
                  </a:lnTo>
                  <a:lnTo>
                    <a:pt x="6318059" y="5370204"/>
                  </a:lnTo>
                  <a:lnTo>
                    <a:pt x="5843877" y="5370204"/>
                  </a:lnTo>
                  <a:lnTo>
                    <a:pt x="5664262" y="5010976"/>
                  </a:lnTo>
                  <a:close/>
                  <a:moveTo>
                    <a:pt x="4438201" y="4651747"/>
                  </a:moveTo>
                  <a:lnTo>
                    <a:pt x="4912383" y="4651747"/>
                  </a:lnTo>
                  <a:lnTo>
                    <a:pt x="5091997" y="5010976"/>
                  </a:lnTo>
                  <a:lnTo>
                    <a:pt x="4912383" y="5370204"/>
                  </a:lnTo>
                  <a:lnTo>
                    <a:pt x="4438201" y="5370204"/>
                  </a:lnTo>
                  <a:lnTo>
                    <a:pt x="4258586" y="5010976"/>
                  </a:lnTo>
                  <a:close/>
                  <a:moveTo>
                    <a:pt x="3032525" y="4642416"/>
                  </a:moveTo>
                  <a:lnTo>
                    <a:pt x="3506707" y="4642416"/>
                  </a:lnTo>
                  <a:lnTo>
                    <a:pt x="3686321" y="5001644"/>
                  </a:lnTo>
                  <a:lnTo>
                    <a:pt x="3506707" y="5360874"/>
                  </a:lnTo>
                  <a:lnTo>
                    <a:pt x="3032525" y="5360874"/>
                  </a:lnTo>
                  <a:lnTo>
                    <a:pt x="2852910" y="5001644"/>
                  </a:lnTo>
                  <a:close/>
                  <a:moveTo>
                    <a:pt x="6546589" y="4266865"/>
                  </a:moveTo>
                  <a:lnTo>
                    <a:pt x="7020771" y="4266865"/>
                  </a:lnTo>
                  <a:lnTo>
                    <a:pt x="7200385" y="4626084"/>
                  </a:lnTo>
                  <a:lnTo>
                    <a:pt x="7020771" y="4985312"/>
                  </a:lnTo>
                  <a:lnTo>
                    <a:pt x="6546589" y="4985312"/>
                  </a:lnTo>
                  <a:lnTo>
                    <a:pt x="6366974" y="4626084"/>
                  </a:lnTo>
                  <a:close/>
                  <a:moveTo>
                    <a:pt x="5147258" y="4262204"/>
                  </a:moveTo>
                  <a:lnTo>
                    <a:pt x="5621440" y="4262204"/>
                  </a:lnTo>
                  <a:lnTo>
                    <a:pt x="5801054" y="4621422"/>
                  </a:lnTo>
                  <a:lnTo>
                    <a:pt x="5621440" y="4980652"/>
                  </a:lnTo>
                  <a:lnTo>
                    <a:pt x="5147258" y="4980652"/>
                  </a:lnTo>
                  <a:lnTo>
                    <a:pt x="4967643" y="4621422"/>
                  </a:lnTo>
                  <a:close/>
                  <a:moveTo>
                    <a:pt x="3741592" y="4248202"/>
                  </a:moveTo>
                  <a:lnTo>
                    <a:pt x="4215774" y="4248202"/>
                  </a:lnTo>
                  <a:lnTo>
                    <a:pt x="4395388" y="4607421"/>
                  </a:lnTo>
                  <a:lnTo>
                    <a:pt x="4215774" y="4966649"/>
                  </a:lnTo>
                  <a:lnTo>
                    <a:pt x="3741592" y="4966649"/>
                  </a:lnTo>
                  <a:lnTo>
                    <a:pt x="3561977" y="4607421"/>
                  </a:lnTo>
                  <a:close/>
                  <a:moveTo>
                    <a:pt x="2335916" y="4248202"/>
                  </a:moveTo>
                  <a:lnTo>
                    <a:pt x="2810098" y="4248202"/>
                  </a:lnTo>
                  <a:lnTo>
                    <a:pt x="2989712" y="4607421"/>
                  </a:lnTo>
                  <a:lnTo>
                    <a:pt x="2810098" y="4966649"/>
                  </a:lnTo>
                  <a:lnTo>
                    <a:pt x="2335916" y="4966649"/>
                  </a:lnTo>
                  <a:lnTo>
                    <a:pt x="2156301" y="4607421"/>
                  </a:lnTo>
                  <a:close/>
                  <a:moveTo>
                    <a:pt x="1623742" y="3870311"/>
                  </a:moveTo>
                  <a:lnTo>
                    <a:pt x="2097924" y="3870311"/>
                  </a:lnTo>
                  <a:lnTo>
                    <a:pt x="2277538" y="4229539"/>
                  </a:lnTo>
                  <a:lnTo>
                    <a:pt x="2097924" y="4588759"/>
                  </a:lnTo>
                  <a:lnTo>
                    <a:pt x="1623742" y="4588759"/>
                  </a:lnTo>
                  <a:lnTo>
                    <a:pt x="1444127" y="4229539"/>
                  </a:lnTo>
                  <a:close/>
                  <a:moveTo>
                    <a:pt x="5856325" y="3867980"/>
                  </a:moveTo>
                  <a:lnTo>
                    <a:pt x="6330507" y="3867980"/>
                  </a:lnTo>
                  <a:lnTo>
                    <a:pt x="6510121" y="4227209"/>
                  </a:lnTo>
                  <a:lnTo>
                    <a:pt x="6330507" y="4586428"/>
                  </a:lnTo>
                  <a:lnTo>
                    <a:pt x="5856325" y="4586428"/>
                  </a:lnTo>
                  <a:lnTo>
                    <a:pt x="5676710" y="4227209"/>
                  </a:lnTo>
                  <a:close/>
                  <a:moveTo>
                    <a:pt x="4450649" y="3867980"/>
                  </a:moveTo>
                  <a:lnTo>
                    <a:pt x="4924831" y="3867980"/>
                  </a:lnTo>
                  <a:lnTo>
                    <a:pt x="5104445" y="4227209"/>
                  </a:lnTo>
                  <a:lnTo>
                    <a:pt x="4924831" y="4586428"/>
                  </a:lnTo>
                  <a:lnTo>
                    <a:pt x="4450649" y="4586428"/>
                  </a:lnTo>
                  <a:lnTo>
                    <a:pt x="4271034" y="4227209"/>
                  </a:lnTo>
                  <a:close/>
                  <a:moveTo>
                    <a:pt x="3035642" y="3867980"/>
                  </a:moveTo>
                  <a:lnTo>
                    <a:pt x="3509824" y="3867980"/>
                  </a:lnTo>
                  <a:lnTo>
                    <a:pt x="3689438" y="4227209"/>
                  </a:lnTo>
                  <a:lnTo>
                    <a:pt x="3509824" y="4586428"/>
                  </a:lnTo>
                  <a:lnTo>
                    <a:pt x="3035642" y="4586428"/>
                  </a:lnTo>
                  <a:lnTo>
                    <a:pt x="2856027" y="4227209"/>
                  </a:lnTo>
                  <a:close/>
                  <a:moveTo>
                    <a:pt x="5150375" y="3487760"/>
                  </a:moveTo>
                  <a:lnTo>
                    <a:pt x="5624557" y="3487760"/>
                  </a:lnTo>
                  <a:lnTo>
                    <a:pt x="5804171" y="3846987"/>
                  </a:lnTo>
                  <a:lnTo>
                    <a:pt x="5624557" y="4206218"/>
                  </a:lnTo>
                  <a:lnTo>
                    <a:pt x="5150375" y="4206218"/>
                  </a:lnTo>
                  <a:lnTo>
                    <a:pt x="4970760" y="3846987"/>
                  </a:lnTo>
                  <a:close/>
                  <a:moveTo>
                    <a:pt x="6559037" y="3483089"/>
                  </a:moveTo>
                  <a:lnTo>
                    <a:pt x="7033219" y="3483089"/>
                  </a:lnTo>
                  <a:lnTo>
                    <a:pt x="7212833" y="3842317"/>
                  </a:lnTo>
                  <a:lnTo>
                    <a:pt x="7033219" y="4201546"/>
                  </a:lnTo>
                  <a:lnTo>
                    <a:pt x="6559037" y="4201546"/>
                  </a:lnTo>
                  <a:lnTo>
                    <a:pt x="6379422" y="3842317"/>
                  </a:lnTo>
                  <a:close/>
                  <a:moveTo>
                    <a:pt x="3735368" y="3483089"/>
                  </a:moveTo>
                  <a:lnTo>
                    <a:pt x="4209550" y="3483089"/>
                  </a:lnTo>
                  <a:lnTo>
                    <a:pt x="4389164" y="3842317"/>
                  </a:lnTo>
                  <a:lnTo>
                    <a:pt x="4209550" y="4201546"/>
                  </a:lnTo>
                  <a:lnTo>
                    <a:pt x="3735368" y="4201546"/>
                  </a:lnTo>
                  <a:lnTo>
                    <a:pt x="3555753" y="3842317"/>
                  </a:lnTo>
                  <a:close/>
                  <a:moveTo>
                    <a:pt x="2329692" y="3483089"/>
                  </a:moveTo>
                  <a:lnTo>
                    <a:pt x="2803874" y="3483089"/>
                  </a:lnTo>
                  <a:lnTo>
                    <a:pt x="2983488" y="3842317"/>
                  </a:lnTo>
                  <a:lnTo>
                    <a:pt x="2803874" y="4201546"/>
                  </a:lnTo>
                  <a:lnTo>
                    <a:pt x="2329692" y="4201546"/>
                  </a:lnTo>
                  <a:lnTo>
                    <a:pt x="2150077" y="3842317"/>
                  </a:lnTo>
                  <a:close/>
                  <a:moveTo>
                    <a:pt x="898286" y="3483085"/>
                  </a:moveTo>
                  <a:lnTo>
                    <a:pt x="1372468" y="3483085"/>
                  </a:lnTo>
                  <a:lnTo>
                    <a:pt x="1552082" y="3842313"/>
                  </a:lnTo>
                  <a:lnTo>
                    <a:pt x="1372468" y="4201543"/>
                  </a:lnTo>
                  <a:lnTo>
                    <a:pt x="898286" y="4201543"/>
                  </a:lnTo>
                  <a:lnTo>
                    <a:pt x="718671" y="3842313"/>
                  </a:lnTo>
                  <a:close/>
                  <a:moveTo>
                    <a:pt x="5850101" y="3102867"/>
                  </a:moveTo>
                  <a:lnTo>
                    <a:pt x="6324283" y="3102867"/>
                  </a:lnTo>
                  <a:lnTo>
                    <a:pt x="6503897" y="3462096"/>
                  </a:lnTo>
                  <a:lnTo>
                    <a:pt x="6324283" y="3821325"/>
                  </a:lnTo>
                  <a:lnTo>
                    <a:pt x="5850101" y="3821325"/>
                  </a:lnTo>
                  <a:lnTo>
                    <a:pt x="5670486" y="3462096"/>
                  </a:lnTo>
                  <a:close/>
                  <a:moveTo>
                    <a:pt x="4444425" y="3102867"/>
                  </a:moveTo>
                  <a:lnTo>
                    <a:pt x="4918607" y="3102867"/>
                  </a:lnTo>
                  <a:lnTo>
                    <a:pt x="5098221" y="3462096"/>
                  </a:lnTo>
                  <a:lnTo>
                    <a:pt x="4918607" y="3821325"/>
                  </a:lnTo>
                  <a:lnTo>
                    <a:pt x="4444425" y="3821325"/>
                  </a:lnTo>
                  <a:lnTo>
                    <a:pt x="4264810" y="3462096"/>
                  </a:lnTo>
                  <a:close/>
                  <a:moveTo>
                    <a:pt x="3029418" y="3102867"/>
                  </a:moveTo>
                  <a:lnTo>
                    <a:pt x="3503600" y="3102867"/>
                  </a:lnTo>
                  <a:lnTo>
                    <a:pt x="3683214" y="3462096"/>
                  </a:lnTo>
                  <a:lnTo>
                    <a:pt x="3503600" y="3821325"/>
                  </a:lnTo>
                  <a:lnTo>
                    <a:pt x="3029418" y="3821325"/>
                  </a:lnTo>
                  <a:lnTo>
                    <a:pt x="2849803" y="3462096"/>
                  </a:lnTo>
                  <a:close/>
                  <a:moveTo>
                    <a:pt x="5144151" y="2722647"/>
                  </a:moveTo>
                  <a:lnTo>
                    <a:pt x="5618333" y="2722647"/>
                  </a:lnTo>
                  <a:lnTo>
                    <a:pt x="5797947" y="3081876"/>
                  </a:lnTo>
                  <a:lnTo>
                    <a:pt x="5618333" y="3441104"/>
                  </a:lnTo>
                  <a:lnTo>
                    <a:pt x="5144151" y="3441104"/>
                  </a:lnTo>
                  <a:lnTo>
                    <a:pt x="4964536" y="3081876"/>
                  </a:lnTo>
                  <a:close/>
                  <a:moveTo>
                    <a:pt x="3735368" y="2722647"/>
                  </a:moveTo>
                  <a:lnTo>
                    <a:pt x="4209550" y="2722647"/>
                  </a:lnTo>
                  <a:lnTo>
                    <a:pt x="4389164" y="3081876"/>
                  </a:lnTo>
                  <a:lnTo>
                    <a:pt x="4209550" y="3441104"/>
                  </a:lnTo>
                  <a:lnTo>
                    <a:pt x="3735368" y="3441104"/>
                  </a:lnTo>
                  <a:lnTo>
                    <a:pt x="3555753" y="3081876"/>
                  </a:lnTo>
                  <a:close/>
                  <a:moveTo>
                    <a:pt x="898286" y="2722642"/>
                  </a:moveTo>
                  <a:lnTo>
                    <a:pt x="1372468" y="2722642"/>
                  </a:lnTo>
                  <a:lnTo>
                    <a:pt x="1552082" y="3081872"/>
                  </a:lnTo>
                  <a:lnTo>
                    <a:pt x="1372468" y="3441101"/>
                  </a:lnTo>
                  <a:lnTo>
                    <a:pt x="898286" y="3441101"/>
                  </a:lnTo>
                  <a:lnTo>
                    <a:pt x="718671" y="3081872"/>
                  </a:lnTo>
                  <a:close/>
                  <a:moveTo>
                    <a:pt x="6552813" y="2717975"/>
                  </a:moveTo>
                  <a:lnTo>
                    <a:pt x="7026995" y="2717975"/>
                  </a:lnTo>
                  <a:lnTo>
                    <a:pt x="7206609" y="3077205"/>
                  </a:lnTo>
                  <a:lnTo>
                    <a:pt x="7026995" y="3436434"/>
                  </a:lnTo>
                  <a:lnTo>
                    <a:pt x="6552813" y="3436434"/>
                  </a:lnTo>
                  <a:lnTo>
                    <a:pt x="6373198" y="3077205"/>
                  </a:lnTo>
                  <a:close/>
                  <a:moveTo>
                    <a:pt x="1617518" y="2344755"/>
                  </a:moveTo>
                  <a:lnTo>
                    <a:pt x="2091700" y="2344755"/>
                  </a:lnTo>
                  <a:lnTo>
                    <a:pt x="2271314" y="2703984"/>
                  </a:lnTo>
                  <a:lnTo>
                    <a:pt x="2091700" y="3063214"/>
                  </a:lnTo>
                  <a:lnTo>
                    <a:pt x="1617518" y="3063214"/>
                  </a:lnTo>
                  <a:lnTo>
                    <a:pt x="1437903" y="2703984"/>
                  </a:lnTo>
                  <a:close/>
                  <a:moveTo>
                    <a:pt x="5850101" y="2342424"/>
                  </a:moveTo>
                  <a:lnTo>
                    <a:pt x="6324283" y="2342424"/>
                  </a:lnTo>
                  <a:lnTo>
                    <a:pt x="6503897" y="2701653"/>
                  </a:lnTo>
                  <a:lnTo>
                    <a:pt x="6324283" y="3060883"/>
                  </a:lnTo>
                  <a:lnTo>
                    <a:pt x="5850101" y="3060883"/>
                  </a:lnTo>
                  <a:lnTo>
                    <a:pt x="5670486" y="2701653"/>
                  </a:lnTo>
                  <a:close/>
                  <a:moveTo>
                    <a:pt x="4444425" y="2342424"/>
                  </a:moveTo>
                  <a:lnTo>
                    <a:pt x="4918607" y="2342424"/>
                  </a:lnTo>
                  <a:lnTo>
                    <a:pt x="5098221" y="2701653"/>
                  </a:lnTo>
                  <a:lnTo>
                    <a:pt x="4918607" y="3060883"/>
                  </a:lnTo>
                  <a:lnTo>
                    <a:pt x="4444425" y="3060883"/>
                  </a:lnTo>
                  <a:lnTo>
                    <a:pt x="4264810" y="2701653"/>
                  </a:lnTo>
                  <a:close/>
                  <a:moveTo>
                    <a:pt x="3029418" y="2342424"/>
                  </a:moveTo>
                  <a:lnTo>
                    <a:pt x="3503600" y="2342424"/>
                  </a:lnTo>
                  <a:lnTo>
                    <a:pt x="3683214" y="2701653"/>
                  </a:lnTo>
                  <a:lnTo>
                    <a:pt x="3503600" y="3060883"/>
                  </a:lnTo>
                  <a:lnTo>
                    <a:pt x="3029418" y="3060883"/>
                  </a:lnTo>
                  <a:lnTo>
                    <a:pt x="2849803" y="2701653"/>
                  </a:lnTo>
                  <a:close/>
                  <a:moveTo>
                    <a:pt x="5144151" y="1962205"/>
                  </a:moveTo>
                  <a:lnTo>
                    <a:pt x="5618333" y="1962205"/>
                  </a:lnTo>
                  <a:lnTo>
                    <a:pt x="5797947" y="2321433"/>
                  </a:lnTo>
                  <a:lnTo>
                    <a:pt x="5618333" y="2680662"/>
                  </a:lnTo>
                  <a:lnTo>
                    <a:pt x="5144151" y="2680662"/>
                  </a:lnTo>
                  <a:lnTo>
                    <a:pt x="4964536" y="2321433"/>
                  </a:lnTo>
                  <a:close/>
                  <a:moveTo>
                    <a:pt x="2323468" y="1957534"/>
                  </a:moveTo>
                  <a:lnTo>
                    <a:pt x="2797650" y="1957534"/>
                  </a:lnTo>
                  <a:lnTo>
                    <a:pt x="2977264" y="2316762"/>
                  </a:lnTo>
                  <a:lnTo>
                    <a:pt x="2797650" y="2675991"/>
                  </a:lnTo>
                  <a:lnTo>
                    <a:pt x="2323468" y="2675991"/>
                  </a:lnTo>
                  <a:lnTo>
                    <a:pt x="2143853" y="2316762"/>
                  </a:lnTo>
                  <a:close/>
                  <a:moveTo>
                    <a:pt x="3729144" y="1957534"/>
                  </a:moveTo>
                  <a:lnTo>
                    <a:pt x="4203326" y="1957534"/>
                  </a:lnTo>
                  <a:lnTo>
                    <a:pt x="4382940" y="2316762"/>
                  </a:lnTo>
                  <a:lnTo>
                    <a:pt x="4203326" y="2675991"/>
                  </a:lnTo>
                  <a:lnTo>
                    <a:pt x="3729144" y="2675991"/>
                  </a:lnTo>
                  <a:lnTo>
                    <a:pt x="3549529" y="2316762"/>
                  </a:lnTo>
                  <a:close/>
                  <a:moveTo>
                    <a:pt x="6552813" y="1957533"/>
                  </a:moveTo>
                  <a:lnTo>
                    <a:pt x="7026995" y="1957533"/>
                  </a:lnTo>
                  <a:lnTo>
                    <a:pt x="7206609" y="2316762"/>
                  </a:lnTo>
                  <a:lnTo>
                    <a:pt x="7026995" y="2675991"/>
                  </a:lnTo>
                  <a:lnTo>
                    <a:pt x="6552813" y="2675991"/>
                  </a:lnTo>
                  <a:lnTo>
                    <a:pt x="6373198" y="2316762"/>
                  </a:lnTo>
                  <a:close/>
                  <a:moveTo>
                    <a:pt x="892062" y="1957529"/>
                  </a:moveTo>
                  <a:lnTo>
                    <a:pt x="1366244" y="1957529"/>
                  </a:lnTo>
                  <a:lnTo>
                    <a:pt x="1545858" y="2316758"/>
                  </a:lnTo>
                  <a:lnTo>
                    <a:pt x="1366244" y="2675988"/>
                  </a:lnTo>
                  <a:lnTo>
                    <a:pt x="892062" y="2675988"/>
                  </a:lnTo>
                  <a:lnTo>
                    <a:pt x="712447" y="2316758"/>
                  </a:lnTo>
                  <a:close/>
                  <a:moveTo>
                    <a:pt x="1611294" y="1579644"/>
                  </a:moveTo>
                  <a:lnTo>
                    <a:pt x="2085476" y="1579644"/>
                  </a:lnTo>
                  <a:lnTo>
                    <a:pt x="2265090" y="1938872"/>
                  </a:lnTo>
                  <a:lnTo>
                    <a:pt x="2085476" y="2298101"/>
                  </a:lnTo>
                  <a:lnTo>
                    <a:pt x="1611294" y="2298101"/>
                  </a:lnTo>
                  <a:lnTo>
                    <a:pt x="1431679" y="1938872"/>
                  </a:lnTo>
                  <a:close/>
                  <a:moveTo>
                    <a:pt x="3023194" y="1577313"/>
                  </a:moveTo>
                  <a:lnTo>
                    <a:pt x="3497376" y="1577313"/>
                  </a:lnTo>
                  <a:lnTo>
                    <a:pt x="3676990" y="1936542"/>
                  </a:lnTo>
                  <a:lnTo>
                    <a:pt x="3497376" y="2295771"/>
                  </a:lnTo>
                  <a:lnTo>
                    <a:pt x="3023194" y="2295771"/>
                  </a:lnTo>
                  <a:lnTo>
                    <a:pt x="2843579" y="1936542"/>
                  </a:lnTo>
                  <a:close/>
                  <a:moveTo>
                    <a:pt x="5843877" y="1577312"/>
                  </a:moveTo>
                  <a:lnTo>
                    <a:pt x="6318059" y="1577312"/>
                  </a:lnTo>
                  <a:lnTo>
                    <a:pt x="6497673" y="1936541"/>
                  </a:lnTo>
                  <a:lnTo>
                    <a:pt x="6318059" y="2295770"/>
                  </a:lnTo>
                  <a:lnTo>
                    <a:pt x="5843877" y="2295770"/>
                  </a:lnTo>
                  <a:lnTo>
                    <a:pt x="5664262" y="1936541"/>
                  </a:lnTo>
                  <a:close/>
                  <a:moveTo>
                    <a:pt x="4438201" y="1577312"/>
                  </a:moveTo>
                  <a:lnTo>
                    <a:pt x="4912383" y="1577312"/>
                  </a:lnTo>
                  <a:lnTo>
                    <a:pt x="5091997" y="1936541"/>
                  </a:lnTo>
                  <a:lnTo>
                    <a:pt x="4912383" y="2295771"/>
                  </a:lnTo>
                  <a:lnTo>
                    <a:pt x="4438201" y="2295771"/>
                  </a:lnTo>
                  <a:lnTo>
                    <a:pt x="4258586" y="1936541"/>
                  </a:lnTo>
                  <a:close/>
                  <a:moveTo>
                    <a:pt x="3735368" y="1177998"/>
                  </a:moveTo>
                  <a:lnTo>
                    <a:pt x="4209550" y="1177998"/>
                  </a:lnTo>
                  <a:lnTo>
                    <a:pt x="4389164" y="1537226"/>
                  </a:lnTo>
                  <a:lnTo>
                    <a:pt x="4209550" y="1896455"/>
                  </a:lnTo>
                  <a:lnTo>
                    <a:pt x="3735368" y="1896455"/>
                  </a:lnTo>
                  <a:lnTo>
                    <a:pt x="3555753" y="1537226"/>
                  </a:lnTo>
                  <a:close/>
                  <a:moveTo>
                    <a:pt x="6549706" y="1177997"/>
                  </a:moveTo>
                  <a:lnTo>
                    <a:pt x="7023888" y="1177997"/>
                  </a:lnTo>
                  <a:lnTo>
                    <a:pt x="7203502" y="1537226"/>
                  </a:lnTo>
                  <a:lnTo>
                    <a:pt x="7198338" y="1547555"/>
                  </a:lnTo>
                  <a:lnTo>
                    <a:pt x="7200385" y="1551649"/>
                  </a:lnTo>
                  <a:lnTo>
                    <a:pt x="7020771" y="1910878"/>
                  </a:lnTo>
                  <a:lnTo>
                    <a:pt x="6546589" y="1910878"/>
                  </a:lnTo>
                  <a:lnTo>
                    <a:pt x="6366974" y="1551649"/>
                  </a:lnTo>
                  <a:lnTo>
                    <a:pt x="6372138" y="1541320"/>
                  </a:lnTo>
                  <a:lnTo>
                    <a:pt x="6370091" y="1537226"/>
                  </a:lnTo>
                  <a:close/>
                  <a:moveTo>
                    <a:pt x="2329692" y="1168667"/>
                  </a:moveTo>
                  <a:lnTo>
                    <a:pt x="2803874" y="1168667"/>
                  </a:lnTo>
                  <a:lnTo>
                    <a:pt x="2983488" y="1527896"/>
                  </a:lnTo>
                  <a:lnTo>
                    <a:pt x="2803874" y="1887125"/>
                  </a:lnTo>
                  <a:lnTo>
                    <a:pt x="2329692" y="1887125"/>
                  </a:lnTo>
                  <a:lnTo>
                    <a:pt x="2150077" y="1527896"/>
                  </a:lnTo>
                  <a:close/>
                  <a:moveTo>
                    <a:pt x="4444425" y="788445"/>
                  </a:moveTo>
                  <a:lnTo>
                    <a:pt x="4918607" y="788445"/>
                  </a:lnTo>
                  <a:lnTo>
                    <a:pt x="5098221" y="1147674"/>
                  </a:lnTo>
                  <a:lnTo>
                    <a:pt x="4918607" y="1506903"/>
                  </a:lnTo>
                  <a:lnTo>
                    <a:pt x="4444425" y="1506903"/>
                  </a:lnTo>
                  <a:lnTo>
                    <a:pt x="4264810" y="1147674"/>
                  </a:lnTo>
                  <a:close/>
                  <a:moveTo>
                    <a:pt x="5837532" y="783320"/>
                  </a:moveTo>
                  <a:lnTo>
                    <a:pt x="6311714" y="783320"/>
                  </a:lnTo>
                  <a:lnTo>
                    <a:pt x="6491328" y="1142549"/>
                  </a:lnTo>
                  <a:lnTo>
                    <a:pt x="6311714" y="1501779"/>
                  </a:lnTo>
                  <a:lnTo>
                    <a:pt x="5837532" y="1501779"/>
                  </a:lnTo>
                  <a:lnTo>
                    <a:pt x="5657917" y="1142549"/>
                  </a:lnTo>
                  <a:close/>
                  <a:moveTo>
                    <a:pt x="1633083" y="774444"/>
                  </a:moveTo>
                  <a:lnTo>
                    <a:pt x="2107265" y="774444"/>
                  </a:lnTo>
                  <a:lnTo>
                    <a:pt x="2286879" y="1133673"/>
                  </a:lnTo>
                  <a:lnTo>
                    <a:pt x="2107265" y="1492902"/>
                  </a:lnTo>
                  <a:lnTo>
                    <a:pt x="1633083" y="1492902"/>
                  </a:lnTo>
                  <a:lnTo>
                    <a:pt x="1453468" y="1133673"/>
                  </a:lnTo>
                  <a:close/>
                  <a:moveTo>
                    <a:pt x="3038759" y="774444"/>
                  </a:moveTo>
                  <a:lnTo>
                    <a:pt x="3512941" y="774444"/>
                  </a:lnTo>
                  <a:lnTo>
                    <a:pt x="3692555" y="1133673"/>
                  </a:lnTo>
                  <a:lnTo>
                    <a:pt x="3512941" y="1492902"/>
                  </a:lnTo>
                  <a:lnTo>
                    <a:pt x="3038759" y="1492902"/>
                  </a:lnTo>
                  <a:lnTo>
                    <a:pt x="2859144" y="1133673"/>
                  </a:lnTo>
                  <a:close/>
                  <a:moveTo>
                    <a:pt x="920676" y="405883"/>
                  </a:moveTo>
                  <a:lnTo>
                    <a:pt x="1394858" y="405883"/>
                  </a:lnTo>
                  <a:lnTo>
                    <a:pt x="1574472" y="765112"/>
                  </a:lnTo>
                  <a:lnTo>
                    <a:pt x="1394858" y="1124341"/>
                  </a:lnTo>
                  <a:lnTo>
                    <a:pt x="920676" y="1124341"/>
                  </a:lnTo>
                  <a:lnTo>
                    <a:pt x="741061" y="765112"/>
                  </a:lnTo>
                  <a:close/>
                  <a:moveTo>
                    <a:pt x="5153259" y="403553"/>
                  </a:moveTo>
                  <a:lnTo>
                    <a:pt x="5627441" y="403553"/>
                  </a:lnTo>
                  <a:lnTo>
                    <a:pt x="5807055" y="762782"/>
                  </a:lnTo>
                  <a:lnTo>
                    <a:pt x="5627441" y="1122011"/>
                  </a:lnTo>
                  <a:lnTo>
                    <a:pt x="5153259" y="1122011"/>
                  </a:lnTo>
                  <a:lnTo>
                    <a:pt x="4973644" y="762782"/>
                  </a:lnTo>
                  <a:close/>
                  <a:moveTo>
                    <a:pt x="6561921" y="403553"/>
                  </a:moveTo>
                  <a:lnTo>
                    <a:pt x="7036103" y="403553"/>
                  </a:lnTo>
                  <a:lnTo>
                    <a:pt x="7215717" y="762782"/>
                  </a:lnTo>
                  <a:lnTo>
                    <a:pt x="7036103" y="1122011"/>
                  </a:lnTo>
                  <a:lnTo>
                    <a:pt x="6561921" y="1122011"/>
                  </a:lnTo>
                  <a:lnTo>
                    <a:pt x="6382306" y="762782"/>
                  </a:lnTo>
                  <a:close/>
                  <a:moveTo>
                    <a:pt x="2341907" y="394222"/>
                  </a:moveTo>
                  <a:lnTo>
                    <a:pt x="2816089" y="394222"/>
                  </a:lnTo>
                  <a:lnTo>
                    <a:pt x="2995703" y="753451"/>
                  </a:lnTo>
                  <a:lnTo>
                    <a:pt x="2816089" y="1112680"/>
                  </a:lnTo>
                  <a:lnTo>
                    <a:pt x="2341907" y="1112680"/>
                  </a:lnTo>
                  <a:lnTo>
                    <a:pt x="2162292" y="753451"/>
                  </a:lnTo>
                  <a:close/>
                  <a:moveTo>
                    <a:pt x="5855971" y="18661"/>
                  </a:moveTo>
                  <a:lnTo>
                    <a:pt x="6330153" y="18661"/>
                  </a:lnTo>
                  <a:lnTo>
                    <a:pt x="6509767" y="377890"/>
                  </a:lnTo>
                  <a:lnTo>
                    <a:pt x="6330153" y="737119"/>
                  </a:lnTo>
                  <a:lnTo>
                    <a:pt x="5855971" y="737119"/>
                  </a:lnTo>
                  <a:lnTo>
                    <a:pt x="5676356" y="377890"/>
                  </a:lnTo>
                  <a:close/>
                  <a:moveTo>
                    <a:pt x="1645298" y="0"/>
                  </a:moveTo>
                  <a:lnTo>
                    <a:pt x="2119480" y="0"/>
                  </a:lnTo>
                  <a:lnTo>
                    <a:pt x="2299094" y="359228"/>
                  </a:lnTo>
                  <a:lnTo>
                    <a:pt x="2119480" y="718457"/>
                  </a:lnTo>
                  <a:lnTo>
                    <a:pt x="1645298" y="718457"/>
                  </a:lnTo>
                  <a:lnTo>
                    <a:pt x="1465683" y="359228"/>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219" name="Hexágono 218">
              <a:extLst>
                <a:ext uri="{FF2B5EF4-FFF2-40B4-BE49-F238E27FC236}">
                  <a16:creationId xmlns:a16="http://schemas.microsoft.com/office/drawing/2014/main" id="{8B4A5A48-3EF5-479D-E746-2830110FDF70}"/>
                </a:ext>
              </a:extLst>
            </p:cNvPr>
            <p:cNvSpPr/>
            <p:nvPr/>
          </p:nvSpPr>
          <p:spPr>
            <a:xfrm>
              <a:off x="8031480" y="2109210"/>
              <a:ext cx="894534" cy="77115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1" name="Hexágono 220">
              <a:extLst>
                <a:ext uri="{FF2B5EF4-FFF2-40B4-BE49-F238E27FC236}">
                  <a16:creationId xmlns:a16="http://schemas.microsoft.com/office/drawing/2014/main" id="{9FD6FF60-DE48-B161-7A0A-142AA45F6CF7}"/>
                </a:ext>
              </a:extLst>
            </p:cNvPr>
            <p:cNvSpPr/>
            <p:nvPr/>
          </p:nvSpPr>
          <p:spPr>
            <a:xfrm>
              <a:off x="7245823" y="3938040"/>
              <a:ext cx="1046148" cy="93876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2" name="Hexágono 221">
              <a:extLst>
                <a:ext uri="{FF2B5EF4-FFF2-40B4-BE49-F238E27FC236}">
                  <a16:creationId xmlns:a16="http://schemas.microsoft.com/office/drawing/2014/main" id="{EE96C379-218D-04EE-7CFB-505DF47DAE51}"/>
                </a:ext>
              </a:extLst>
            </p:cNvPr>
            <p:cNvSpPr/>
            <p:nvPr/>
          </p:nvSpPr>
          <p:spPr>
            <a:xfrm>
              <a:off x="7985760" y="4422660"/>
              <a:ext cx="968006" cy="77115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3" name="Hexágono 222">
              <a:extLst>
                <a:ext uri="{FF2B5EF4-FFF2-40B4-BE49-F238E27FC236}">
                  <a16:creationId xmlns:a16="http://schemas.microsoft.com/office/drawing/2014/main" id="{5AA102F8-556B-BA42-7F01-FE5593E75039}"/>
                </a:ext>
              </a:extLst>
            </p:cNvPr>
            <p:cNvSpPr/>
            <p:nvPr/>
          </p:nvSpPr>
          <p:spPr>
            <a:xfrm>
              <a:off x="7278638" y="3258315"/>
              <a:ext cx="968006" cy="77115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4" name="Hexágono 223">
              <a:extLst>
                <a:ext uri="{FF2B5EF4-FFF2-40B4-BE49-F238E27FC236}">
                  <a16:creationId xmlns:a16="http://schemas.microsoft.com/office/drawing/2014/main" id="{6FBA7038-2CA2-0BFA-2348-BF76B3B3DFF6}"/>
                </a:ext>
              </a:extLst>
            </p:cNvPr>
            <p:cNvSpPr/>
            <p:nvPr/>
          </p:nvSpPr>
          <p:spPr>
            <a:xfrm>
              <a:off x="7263791" y="2487165"/>
              <a:ext cx="955101" cy="77115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7" name="Rectángulo: esquinas redondeadas 206">
            <a:extLst>
              <a:ext uri="{FF2B5EF4-FFF2-40B4-BE49-F238E27FC236}">
                <a16:creationId xmlns:a16="http://schemas.microsoft.com/office/drawing/2014/main" id="{0C25ABEF-04EC-C80D-BA34-6A82C02105A8}"/>
              </a:ext>
            </a:extLst>
          </p:cNvPr>
          <p:cNvSpPr/>
          <p:nvPr/>
        </p:nvSpPr>
        <p:spPr>
          <a:xfrm>
            <a:off x="1069190" y="2040630"/>
            <a:ext cx="4495800" cy="4153986"/>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8" name="Rectángulo: esquinas redondeadas 207">
            <a:extLst>
              <a:ext uri="{FF2B5EF4-FFF2-40B4-BE49-F238E27FC236}">
                <a16:creationId xmlns:a16="http://schemas.microsoft.com/office/drawing/2014/main" id="{7CC4CEDD-7E3A-D075-A7F5-C558BDC4E5E9}"/>
              </a:ext>
            </a:extLst>
          </p:cNvPr>
          <p:cNvSpPr/>
          <p:nvPr/>
        </p:nvSpPr>
        <p:spPr>
          <a:xfrm>
            <a:off x="1120818" y="2092259"/>
            <a:ext cx="4365581" cy="4019292"/>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p:cNvPicPr>
            <a:picLocks noChangeAspect="1"/>
          </p:cNvPicPr>
          <p:nvPr/>
        </p:nvPicPr>
        <p:blipFill>
          <a:blip r:embed="rId4"/>
          <a:stretch>
            <a:fillRect/>
          </a:stretch>
        </p:blipFill>
        <p:spPr>
          <a:xfrm>
            <a:off x="-1" y="0"/>
            <a:ext cx="12192005" cy="1623060"/>
          </a:xfrm>
          <a:prstGeom prst="rect">
            <a:avLst/>
          </a:prstGeom>
        </p:spPr>
      </p:pic>
      <p:sp>
        <p:nvSpPr>
          <p:cNvPr id="15" name="Rectángulo 14"/>
          <p:cNvSpPr/>
          <p:nvPr/>
        </p:nvSpPr>
        <p:spPr>
          <a:xfrm>
            <a:off x="1321035" y="558650"/>
            <a:ext cx="7160820"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3000" b="1" i="0" u="none" strike="noStrike" kern="1200" cap="none" spc="0" normalizeH="0" baseline="0" noProof="0" dirty="0">
                <a:ln>
                  <a:noFill/>
                </a:ln>
                <a:solidFill>
                  <a:prstClr val="white"/>
                </a:solidFill>
                <a:effectLst/>
                <a:uLnTx/>
                <a:uFillTx/>
                <a:latin typeface="Arial"/>
                <a:ea typeface="+mn-ea"/>
                <a:cs typeface="Arial"/>
              </a:rPr>
              <a:t>CONTENIDO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sp>
        <p:nvSpPr>
          <p:cNvPr id="3" name="TextBox 2">
            <a:extLst>
              <a:ext uri="{FF2B5EF4-FFF2-40B4-BE49-F238E27FC236}">
                <a16:creationId xmlns:a16="http://schemas.microsoft.com/office/drawing/2014/main" id="{DC8C9D07-D681-CC34-0D71-2F45D8E12626}"/>
              </a:ext>
            </a:extLst>
          </p:cNvPr>
          <p:cNvSpPr txBox="1"/>
          <p:nvPr/>
        </p:nvSpPr>
        <p:spPr>
          <a:xfrm>
            <a:off x="1321035" y="2325919"/>
            <a:ext cx="4873402" cy="34832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Calibri"/>
              </a:rPr>
              <a:t>CONTEXTUALIZACIÓN</a:t>
            </a:r>
            <a:endParaRPr lang="en-US" sz="3000" b="1" dirty="0">
              <a:solidFill>
                <a:prstClr val="black"/>
              </a:solidFill>
              <a:latin typeface="Calibri" panose="020F0502020204030204"/>
              <a:cs typeface="Calibri"/>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Calibri"/>
              </a:rPr>
              <a:t>ESTADO DEL ARTE</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Calibri"/>
              </a:rPr>
              <a:t>METODOLOGÍA </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lang="en-US" sz="3000" b="1" dirty="0">
                <a:solidFill>
                  <a:prstClr val="black"/>
                </a:solidFill>
                <a:latin typeface="Calibri" panose="020F0502020204030204"/>
                <a:cs typeface="Calibri"/>
              </a:rPr>
              <a:t>ANALISIS</a:t>
            </a:r>
            <a:endPar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lang="en-US" sz="3000" b="1" dirty="0">
                <a:solidFill>
                  <a:prstClr val="black"/>
                </a:solidFill>
                <a:latin typeface="Calibri" panose="020F0502020204030204"/>
                <a:cs typeface="Calibri"/>
              </a:rPr>
              <a:t>CONCLUSIONES</a:t>
            </a:r>
            <a:endPar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210" name="Hexágono 209">
            <a:extLst>
              <a:ext uri="{FF2B5EF4-FFF2-40B4-BE49-F238E27FC236}">
                <a16:creationId xmlns:a16="http://schemas.microsoft.com/office/drawing/2014/main" id="{C8FFC9E5-3132-4BFC-2293-532006C8F2B0}"/>
              </a:ext>
            </a:extLst>
          </p:cNvPr>
          <p:cNvSpPr/>
          <p:nvPr/>
        </p:nvSpPr>
        <p:spPr>
          <a:xfrm>
            <a:off x="7345914" y="2484260"/>
            <a:ext cx="830885" cy="71628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1" name="Hexágono 210">
            <a:extLst>
              <a:ext uri="{FF2B5EF4-FFF2-40B4-BE49-F238E27FC236}">
                <a16:creationId xmlns:a16="http://schemas.microsoft.com/office/drawing/2014/main" id="{AD7C8724-D43E-93B2-97C8-E126CA478761}"/>
              </a:ext>
            </a:extLst>
          </p:cNvPr>
          <p:cNvSpPr/>
          <p:nvPr/>
        </p:nvSpPr>
        <p:spPr>
          <a:xfrm>
            <a:off x="7345914" y="3258315"/>
            <a:ext cx="830885" cy="716280"/>
          </a:xfrm>
          <a:prstGeom prst="hexagon">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2" name="Hexágono 211">
            <a:extLst>
              <a:ext uri="{FF2B5EF4-FFF2-40B4-BE49-F238E27FC236}">
                <a16:creationId xmlns:a16="http://schemas.microsoft.com/office/drawing/2014/main" id="{FE4214DA-9C48-4D58-C84A-516326EC7CE4}"/>
              </a:ext>
            </a:extLst>
          </p:cNvPr>
          <p:cNvSpPr/>
          <p:nvPr/>
        </p:nvSpPr>
        <p:spPr>
          <a:xfrm>
            <a:off x="7370990" y="4032370"/>
            <a:ext cx="830885" cy="716280"/>
          </a:xfrm>
          <a:prstGeom prst="hexagon">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5" name="Hexágono 214">
            <a:extLst>
              <a:ext uri="{FF2B5EF4-FFF2-40B4-BE49-F238E27FC236}">
                <a16:creationId xmlns:a16="http://schemas.microsoft.com/office/drawing/2014/main" id="{2621D0C4-D241-B91E-4D3B-8B4D73AFDD77}"/>
              </a:ext>
            </a:extLst>
          </p:cNvPr>
          <p:cNvSpPr/>
          <p:nvPr/>
        </p:nvSpPr>
        <p:spPr>
          <a:xfrm>
            <a:off x="8085402" y="4432083"/>
            <a:ext cx="830885" cy="71628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6" name="Hexágono 215">
            <a:extLst>
              <a:ext uri="{FF2B5EF4-FFF2-40B4-BE49-F238E27FC236}">
                <a16:creationId xmlns:a16="http://schemas.microsoft.com/office/drawing/2014/main" id="{5123630C-9089-B775-D67E-6B52B51B1DB4}"/>
              </a:ext>
            </a:extLst>
          </p:cNvPr>
          <p:cNvSpPr/>
          <p:nvPr/>
        </p:nvSpPr>
        <p:spPr>
          <a:xfrm>
            <a:off x="8075896" y="2117820"/>
            <a:ext cx="830885" cy="716280"/>
          </a:xfrm>
          <a:prstGeom prst="hexagon">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44070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a:extLst>
              <a:ext uri="{FF2B5EF4-FFF2-40B4-BE49-F238E27FC236}">
                <a16:creationId xmlns:a16="http://schemas.microsoft.com/office/drawing/2014/main" id="{41A75DDE-0EA2-A5FC-CDEA-EA962446BA01}"/>
              </a:ext>
            </a:extLst>
          </p:cNvPr>
          <p:cNvGrpSpPr/>
          <p:nvPr/>
        </p:nvGrpSpPr>
        <p:grpSpPr>
          <a:xfrm>
            <a:off x="6053241" y="-5678030"/>
            <a:ext cx="7783196" cy="11962870"/>
            <a:chOff x="6053241" y="-5678030"/>
            <a:chExt cx="7783196" cy="11962870"/>
          </a:xfrm>
        </p:grpSpPr>
        <p:grpSp>
          <p:nvGrpSpPr>
            <p:cNvPr id="2" name="Grupo 1">
              <a:extLst>
                <a:ext uri="{FF2B5EF4-FFF2-40B4-BE49-F238E27FC236}">
                  <a16:creationId xmlns:a16="http://schemas.microsoft.com/office/drawing/2014/main" id="{711CA0D5-BC42-6FCF-07A3-87FD790D6303}"/>
                </a:ext>
              </a:extLst>
            </p:cNvPr>
            <p:cNvGrpSpPr/>
            <p:nvPr/>
          </p:nvGrpSpPr>
          <p:grpSpPr>
            <a:xfrm>
              <a:off x="6616376" y="-5678030"/>
              <a:ext cx="7220061" cy="11962870"/>
              <a:chOff x="6616376" y="558650"/>
              <a:chExt cx="7220061" cy="11962870"/>
            </a:xfrm>
          </p:grpSpPr>
          <p:sp>
            <p:nvSpPr>
              <p:cNvPr id="3" name="Forma libre: forma 2">
                <a:extLst>
                  <a:ext uri="{FF2B5EF4-FFF2-40B4-BE49-F238E27FC236}">
                    <a16:creationId xmlns:a16="http://schemas.microsoft.com/office/drawing/2014/main" id="{14D3B501-F56B-B9F1-4642-6403BC01BA41}"/>
                  </a:ext>
                </a:extLst>
              </p:cNvPr>
              <p:cNvSpPr/>
              <p:nvPr/>
            </p:nvSpPr>
            <p:spPr>
              <a:xfrm>
                <a:off x="6616376" y="558650"/>
                <a:ext cx="7220061" cy="11962870"/>
              </a:xfrm>
              <a:custGeom>
                <a:avLst/>
                <a:gdLst>
                  <a:gd name="connsiteX0" fmla="*/ 3721803 w 7220061"/>
                  <a:gd name="connsiteY0" fmla="*/ 11244412 h 11962870"/>
                  <a:gd name="connsiteX1" fmla="*/ 4195985 w 7220061"/>
                  <a:gd name="connsiteY1" fmla="*/ 11244412 h 11962870"/>
                  <a:gd name="connsiteX2" fmla="*/ 4375599 w 7220061"/>
                  <a:gd name="connsiteY2" fmla="*/ 11603641 h 11962870"/>
                  <a:gd name="connsiteX3" fmla="*/ 4195985 w 7220061"/>
                  <a:gd name="connsiteY3" fmla="*/ 11962870 h 11962870"/>
                  <a:gd name="connsiteX4" fmla="*/ 3721803 w 7220061"/>
                  <a:gd name="connsiteY4" fmla="*/ 11962870 h 11962870"/>
                  <a:gd name="connsiteX5" fmla="*/ 3542188 w 7220061"/>
                  <a:gd name="connsiteY5" fmla="*/ 11603641 h 11962870"/>
                  <a:gd name="connsiteX6" fmla="*/ 2316127 w 7220061"/>
                  <a:gd name="connsiteY6" fmla="*/ 11244412 h 11962870"/>
                  <a:gd name="connsiteX7" fmla="*/ 2790309 w 7220061"/>
                  <a:gd name="connsiteY7" fmla="*/ 11244412 h 11962870"/>
                  <a:gd name="connsiteX8" fmla="*/ 2969923 w 7220061"/>
                  <a:gd name="connsiteY8" fmla="*/ 11603641 h 11962870"/>
                  <a:gd name="connsiteX9" fmla="*/ 2790309 w 7220061"/>
                  <a:gd name="connsiteY9" fmla="*/ 11962870 h 11962870"/>
                  <a:gd name="connsiteX10" fmla="*/ 2316127 w 7220061"/>
                  <a:gd name="connsiteY10" fmla="*/ 11962870 h 11962870"/>
                  <a:gd name="connsiteX11" fmla="*/ 2136512 w 7220061"/>
                  <a:gd name="connsiteY11" fmla="*/ 11603641 h 11962870"/>
                  <a:gd name="connsiteX12" fmla="*/ 884721 w 7220061"/>
                  <a:gd name="connsiteY12" fmla="*/ 11244412 h 11962870"/>
                  <a:gd name="connsiteX13" fmla="*/ 1358903 w 7220061"/>
                  <a:gd name="connsiteY13" fmla="*/ 11244412 h 11962870"/>
                  <a:gd name="connsiteX14" fmla="*/ 1538517 w 7220061"/>
                  <a:gd name="connsiteY14" fmla="*/ 11603641 h 11962870"/>
                  <a:gd name="connsiteX15" fmla="*/ 1358903 w 7220061"/>
                  <a:gd name="connsiteY15" fmla="*/ 11962870 h 11962870"/>
                  <a:gd name="connsiteX16" fmla="*/ 884721 w 7220061"/>
                  <a:gd name="connsiteY16" fmla="*/ 11962870 h 11962870"/>
                  <a:gd name="connsiteX17" fmla="*/ 705106 w 7220061"/>
                  <a:gd name="connsiteY17" fmla="*/ 11603641 h 11962870"/>
                  <a:gd name="connsiteX18" fmla="*/ 1603953 w 7220061"/>
                  <a:gd name="connsiteY18" fmla="*/ 10866521 h 11962870"/>
                  <a:gd name="connsiteX19" fmla="*/ 2078135 w 7220061"/>
                  <a:gd name="connsiteY19" fmla="*/ 10866521 h 11962870"/>
                  <a:gd name="connsiteX20" fmla="*/ 2257749 w 7220061"/>
                  <a:gd name="connsiteY20" fmla="*/ 11225750 h 11962870"/>
                  <a:gd name="connsiteX21" fmla="*/ 2078135 w 7220061"/>
                  <a:gd name="connsiteY21" fmla="*/ 11584979 h 11962870"/>
                  <a:gd name="connsiteX22" fmla="*/ 1603953 w 7220061"/>
                  <a:gd name="connsiteY22" fmla="*/ 11584979 h 11962870"/>
                  <a:gd name="connsiteX23" fmla="*/ 1424338 w 7220061"/>
                  <a:gd name="connsiteY23" fmla="*/ 11225750 h 11962870"/>
                  <a:gd name="connsiteX24" fmla="*/ 4430860 w 7220061"/>
                  <a:gd name="connsiteY24" fmla="*/ 10864191 h 11962870"/>
                  <a:gd name="connsiteX25" fmla="*/ 4905042 w 7220061"/>
                  <a:gd name="connsiteY25" fmla="*/ 10864191 h 11962870"/>
                  <a:gd name="connsiteX26" fmla="*/ 5084656 w 7220061"/>
                  <a:gd name="connsiteY26" fmla="*/ 11223420 h 11962870"/>
                  <a:gd name="connsiteX27" fmla="*/ 4905042 w 7220061"/>
                  <a:gd name="connsiteY27" fmla="*/ 11582649 h 11962870"/>
                  <a:gd name="connsiteX28" fmla="*/ 4430860 w 7220061"/>
                  <a:gd name="connsiteY28" fmla="*/ 11582649 h 11962870"/>
                  <a:gd name="connsiteX29" fmla="*/ 4251245 w 7220061"/>
                  <a:gd name="connsiteY29" fmla="*/ 11223420 h 11962870"/>
                  <a:gd name="connsiteX30" fmla="*/ 3015853 w 7220061"/>
                  <a:gd name="connsiteY30" fmla="*/ 10864191 h 11962870"/>
                  <a:gd name="connsiteX31" fmla="*/ 3490035 w 7220061"/>
                  <a:gd name="connsiteY31" fmla="*/ 10864191 h 11962870"/>
                  <a:gd name="connsiteX32" fmla="*/ 3669649 w 7220061"/>
                  <a:gd name="connsiteY32" fmla="*/ 11223420 h 11962870"/>
                  <a:gd name="connsiteX33" fmla="*/ 3490035 w 7220061"/>
                  <a:gd name="connsiteY33" fmla="*/ 11582649 h 11962870"/>
                  <a:gd name="connsiteX34" fmla="*/ 3015853 w 7220061"/>
                  <a:gd name="connsiteY34" fmla="*/ 11582649 h 11962870"/>
                  <a:gd name="connsiteX35" fmla="*/ 2836238 w 7220061"/>
                  <a:gd name="connsiteY35" fmla="*/ 11223420 h 11962870"/>
                  <a:gd name="connsiteX36" fmla="*/ 5130586 w 7220061"/>
                  <a:gd name="connsiteY36" fmla="*/ 10483970 h 11962870"/>
                  <a:gd name="connsiteX37" fmla="*/ 5604768 w 7220061"/>
                  <a:gd name="connsiteY37" fmla="*/ 10483970 h 11962870"/>
                  <a:gd name="connsiteX38" fmla="*/ 5784382 w 7220061"/>
                  <a:gd name="connsiteY38" fmla="*/ 10843199 h 11962870"/>
                  <a:gd name="connsiteX39" fmla="*/ 5604768 w 7220061"/>
                  <a:gd name="connsiteY39" fmla="*/ 11202428 h 11962870"/>
                  <a:gd name="connsiteX40" fmla="*/ 5130586 w 7220061"/>
                  <a:gd name="connsiteY40" fmla="*/ 11202428 h 11962870"/>
                  <a:gd name="connsiteX41" fmla="*/ 4950971 w 7220061"/>
                  <a:gd name="connsiteY41" fmla="*/ 10843199 h 11962870"/>
                  <a:gd name="connsiteX42" fmla="*/ 6539248 w 7220061"/>
                  <a:gd name="connsiteY42" fmla="*/ 10479299 h 11962870"/>
                  <a:gd name="connsiteX43" fmla="*/ 7013430 w 7220061"/>
                  <a:gd name="connsiteY43" fmla="*/ 10479299 h 11962870"/>
                  <a:gd name="connsiteX44" fmla="*/ 7193044 w 7220061"/>
                  <a:gd name="connsiteY44" fmla="*/ 10838528 h 11962870"/>
                  <a:gd name="connsiteX45" fmla="*/ 7013430 w 7220061"/>
                  <a:gd name="connsiteY45" fmla="*/ 11197757 h 11962870"/>
                  <a:gd name="connsiteX46" fmla="*/ 6539248 w 7220061"/>
                  <a:gd name="connsiteY46" fmla="*/ 11197757 h 11962870"/>
                  <a:gd name="connsiteX47" fmla="*/ 6359633 w 7220061"/>
                  <a:gd name="connsiteY47" fmla="*/ 10838528 h 11962870"/>
                  <a:gd name="connsiteX48" fmla="*/ 3715579 w 7220061"/>
                  <a:gd name="connsiteY48" fmla="*/ 10479299 h 11962870"/>
                  <a:gd name="connsiteX49" fmla="*/ 4189761 w 7220061"/>
                  <a:gd name="connsiteY49" fmla="*/ 10479299 h 11962870"/>
                  <a:gd name="connsiteX50" fmla="*/ 4369375 w 7220061"/>
                  <a:gd name="connsiteY50" fmla="*/ 10838528 h 11962870"/>
                  <a:gd name="connsiteX51" fmla="*/ 4189761 w 7220061"/>
                  <a:gd name="connsiteY51" fmla="*/ 11197757 h 11962870"/>
                  <a:gd name="connsiteX52" fmla="*/ 3715579 w 7220061"/>
                  <a:gd name="connsiteY52" fmla="*/ 11197757 h 11962870"/>
                  <a:gd name="connsiteX53" fmla="*/ 3535964 w 7220061"/>
                  <a:gd name="connsiteY53" fmla="*/ 10838528 h 11962870"/>
                  <a:gd name="connsiteX54" fmla="*/ 2309903 w 7220061"/>
                  <a:gd name="connsiteY54" fmla="*/ 10479299 h 11962870"/>
                  <a:gd name="connsiteX55" fmla="*/ 2784085 w 7220061"/>
                  <a:gd name="connsiteY55" fmla="*/ 10479299 h 11962870"/>
                  <a:gd name="connsiteX56" fmla="*/ 2963699 w 7220061"/>
                  <a:gd name="connsiteY56" fmla="*/ 10838528 h 11962870"/>
                  <a:gd name="connsiteX57" fmla="*/ 2784085 w 7220061"/>
                  <a:gd name="connsiteY57" fmla="*/ 11197757 h 11962870"/>
                  <a:gd name="connsiteX58" fmla="*/ 2309903 w 7220061"/>
                  <a:gd name="connsiteY58" fmla="*/ 11197757 h 11962870"/>
                  <a:gd name="connsiteX59" fmla="*/ 2130288 w 7220061"/>
                  <a:gd name="connsiteY59" fmla="*/ 10838528 h 11962870"/>
                  <a:gd name="connsiteX60" fmla="*/ 878497 w 7220061"/>
                  <a:gd name="connsiteY60" fmla="*/ 10479299 h 11962870"/>
                  <a:gd name="connsiteX61" fmla="*/ 1352679 w 7220061"/>
                  <a:gd name="connsiteY61" fmla="*/ 10479299 h 11962870"/>
                  <a:gd name="connsiteX62" fmla="*/ 1532293 w 7220061"/>
                  <a:gd name="connsiteY62" fmla="*/ 10838528 h 11962870"/>
                  <a:gd name="connsiteX63" fmla="*/ 1352679 w 7220061"/>
                  <a:gd name="connsiteY63" fmla="*/ 11197757 h 11962870"/>
                  <a:gd name="connsiteX64" fmla="*/ 878497 w 7220061"/>
                  <a:gd name="connsiteY64" fmla="*/ 11197757 h 11962870"/>
                  <a:gd name="connsiteX65" fmla="*/ 698882 w 7220061"/>
                  <a:gd name="connsiteY65" fmla="*/ 10838528 h 11962870"/>
                  <a:gd name="connsiteX66" fmla="*/ 1597729 w 7220061"/>
                  <a:gd name="connsiteY66" fmla="*/ 10101408 h 11962870"/>
                  <a:gd name="connsiteX67" fmla="*/ 2071911 w 7220061"/>
                  <a:gd name="connsiteY67" fmla="*/ 10101408 h 11962870"/>
                  <a:gd name="connsiteX68" fmla="*/ 2251525 w 7220061"/>
                  <a:gd name="connsiteY68" fmla="*/ 10460637 h 11962870"/>
                  <a:gd name="connsiteX69" fmla="*/ 2071911 w 7220061"/>
                  <a:gd name="connsiteY69" fmla="*/ 10819866 h 11962870"/>
                  <a:gd name="connsiteX70" fmla="*/ 1597729 w 7220061"/>
                  <a:gd name="connsiteY70" fmla="*/ 10819866 h 11962870"/>
                  <a:gd name="connsiteX71" fmla="*/ 1418114 w 7220061"/>
                  <a:gd name="connsiteY71" fmla="*/ 10460637 h 11962870"/>
                  <a:gd name="connsiteX72" fmla="*/ 5830312 w 7220061"/>
                  <a:gd name="connsiteY72" fmla="*/ 10099078 h 11962870"/>
                  <a:gd name="connsiteX73" fmla="*/ 6304494 w 7220061"/>
                  <a:gd name="connsiteY73" fmla="*/ 10099078 h 11962870"/>
                  <a:gd name="connsiteX74" fmla="*/ 6484108 w 7220061"/>
                  <a:gd name="connsiteY74" fmla="*/ 10458307 h 11962870"/>
                  <a:gd name="connsiteX75" fmla="*/ 6304494 w 7220061"/>
                  <a:gd name="connsiteY75" fmla="*/ 10817536 h 11962870"/>
                  <a:gd name="connsiteX76" fmla="*/ 5830312 w 7220061"/>
                  <a:gd name="connsiteY76" fmla="*/ 10817536 h 11962870"/>
                  <a:gd name="connsiteX77" fmla="*/ 5650697 w 7220061"/>
                  <a:gd name="connsiteY77" fmla="*/ 10458307 h 11962870"/>
                  <a:gd name="connsiteX78" fmla="*/ 4424636 w 7220061"/>
                  <a:gd name="connsiteY78" fmla="*/ 10099078 h 11962870"/>
                  <a:gd name="connsiteX79" fmla="*/ 4898818 w 7220061"/>
                  <a:gd name="connsiteY79" fmla="*/ 10099078 h 11962870"/>
                  <a:gd name="connsiteX80" fmla="*/ 5078432 w 7220061"/>
                  <a:gd name="connsiteY80" fmla="*/ 10458307 h 11962870"/>
                  <a:gd name="connsiteX81" fmla="*/ 4898818 w 7220061"/>
                  <a:gd name="connsiteY81" fmla="*/ 10817536 h 11962870"/>
                  <a:gd name="connsiteX82" fmla="*/ 4424636 w 7220061"/>
                  <a:gd name="connsiteY82" fmla="*/ 10817536 h 11962870"/>
                  <a:gd name="connsiteX83" fmla="*/ 4245021 w 7220061"/>
                  <a:gd name="connsiteY83" fmla="*/ 10458307 h 11962870"/>
                  <a:gd name="connsiteX84" fmla="*/ 3009629 w 7220061"/>
                  <a:gd name="connsiteY84" fmla="*/ 10099078 h 11962870"/>
                  <a:gd name="connsiteX85" fmla="*/ 3483811 w 7220061"/>
                  <a:gd name="connsiteY85" fmla="*/ 10099078 h 11962870"/>
                  <a:gd name="connsiteX86" fmla="*/ 3663425 w 7220061"/>
                  <a:gd name="connsiteY86" fmla="*/ 10458307 h 11962870"/>
                  <a:gd name="connsiteX87" fmla="*/ 3483811 w 7220061"/>
                  <a:gd name="connsiteY87" fmla="*/ 10817536 h 11962870"/>
                  <a:gd name="connsiteX88" fmla="*/ 3009629 w 7220061"/>
                  <a:gd name="connsiteY88" fmla="*/ 10817536 h 11962870"/>
                  <a:gd name="connsiteX89" fmla="*/ 2830014 w 7220061"/>
                  <a:gd name="connsiteY89" fmla="*/ 10458307 h 11962870"/>
                  <a:gd name="connsiteX90" fmla="*/ 5134522 w 7220061"/>
                  <a:gd name="connsiteY90" fmla="*/ 9708697 h 11962870"/>
                  <a:gd name="connsiteX91" fmla="*/ 5608704 w 7220061"/>
                  <a:gd name="connsiteY91" fmla="*/ 9708697 h 11962870"/>
                  <a:gd name="connsiteX92" fmla="*/ 5788318 w 7220061"/>
                  <a:gd name="connsiteY92" fmla="*/ 10067926 h 11962870"/>
                  <a:gd name="connsiteX93" fmla="*/ 5608704 w 7220061"/>
                  <a:gd name="connsiteY93" fmla="*/ 10427155 h 11962870"/>
                  <a:gd name="connsiteX94" fmla="*/ 5134522 w 7220061"/>
                  <a:gd name="connsiteY94" fmla="*/ 10427155 h 11962870"/>
                  <a:gd name="connsiteX95" fmla="*/ 4954907 w 7220061"/>
                  <a:gd name="connsiteY95" fmla="*/ 10067926 h 11962870"/>
                  <a:gd name="connsiteX96" fmla="*/ 6536141 w 7220061"/>
                  <a:gd name="connsiteY96" fmla="*/ 9699768 h 11962870"/>
                  <a:gd name="connsiteX97" fmla="*/ 7010323 w 7220061"/>
                  <a:gd name="connsiteY97" fmla="*/ 9699768 h 11962870"/>
                  <a:gd name="connsiteX98" fmla="*/ 7189937 w 7220061"/>
                  <a:gd name="connsiteY98" fmla="*/ 10058997 h 11962870"/>
                  <a:gd name="connsiteX99" fmla="*/ 7184774 w 7220061"/>
                  <a:gd name="connsiteY99" fmla="*/ 10069323 h 11962870"/>
                  <a:gd name="connsiteX100" fmla="*/ 7186820 w 7220061"/>
                  <a:gd name="connsiteY100" fmla="*/ 10073415 h 11962870"/>
                  <a:gd name="connsiteX101" fmla="*/ 7007206 w 7220061"/>
                  <a:gd name="connsiteY101" fmla="*/ 10432644 h 11962870"/>
                  <a:gd name="connsiteX102" fmla="*/ 6533024 w 7220061"/>
                  <a:gd name="connsiteY102" fmla="*/ 10432644 h 11962870"/>
                  <a:gd name="connsiteX103" fmla="*/ 6353409 w 7220061"/>
                  <a:gd name="connsiteY103" fmla="*/ 10073415 h 11962870"/>
                  <a:gd name="connsiteX104" fmla="*/ 6358572 w 7220061"/>
                  <a:gd name="connsiteY104" fmla="*/ 10063089 h 11962870"/>
                  <a:gd name="connsiteX105" fmla="*/ 6356526 w 7220061"/>
                  <a:gd name="connsiteY105" fmla="*/ 10058997 h 11962870"/>
                  <a:gd name="connsiteX106" fmla="*/ 3721803 w 7220061"/>
                  <a:gd name="connsiteY106" fmla="*/ 9699768 h 11962870"/>
                  <a:gd name="connsiteX107" fmla="*/ 4195985 w 7220061"/>
                  <a:gd name="connsiteY107" fmla="*/ 9699768 h 11962870"/>
                  <a:gd name="connsiteX108" fmla="*/ 4375599 w 7220061"/>
                  <a:gd name="connsiteY108" fmla="*/ 10058997 h 11962870"/>
                  <a:gd name="connsiteX109" fmla="*/ 4195985 w 7220061"/>
                  <a:gd name="connsiteY109" fmla="*/ 10418226 h 11962870"/>
                  <a:gd name="connsiteX110" fmla="*/ 3721803 w 7220061"/>
                  <a:gd name="connsiteY110" fmla="*/ 10418226 h 11962870"/>
                  <a:gd name="connsiteX111" fmla="*/ 3542188 w 7220061"/>
                  <a:gd name="connsiteY111" fmla="*/ 10058997 h 11962870"/>
                  <a:gd name="connsiteX112" fmla="*/ 4430860 w 7220061"/>
                  <a:gd name="connsiteY112" fmla="*/ 9310216 h 11962870"/>
                  <a:gd name="connsiteX113" fmla="*/ 4905042 w 7220061"/>
                  <a:gd name="connsiteY113" fmla="*/ 9310216 h 11962870"/>
                  <a:gd name="connsiteX114" fmla="*/ 5084656 w 7220061"/>
                  <a:gd name="connsiteY114" fmla="*/ 9669445 h 11962870"/>
                  <a:gd name="connsiteX115" fmla="*/ 4905042 w 7220061"/>
                  <a:gd name="connsiteY115" fmla="*/ 10028674 h 11962870"/>
                  <a:gd name="connsiteX116" fmla="*/ 4430860 w 7220061"/>
                  <a:gd name="connsiteY116" fmla="*/ 10028674 h 11962870"/>
                  <a:gd name="connsiteX117" fmla="*/ 4251245 w 7220061"/>
                  <a:gd name="connsiteY117" fmla="*/ 9669445 h 11962870"/>
                  <a:gd name="connsiteX118" fmla="*/ 179615 w 7220061"/>
                  <a:gd name="connsiteY118" fmla="*/ 9307112 h 11962870"/>
                  <a:gd name="connsiteX119" fmla="*/ 653797 w 7220061"/>
                  <a:gd name="connsiteY119" fmla="*/ 9307112 h 11962870"/>
                  <a:gd name="connsiteX120" fmla="*/ 833411 w 7220061"/>
                  <a:gd name="connsiteY120" fmla="*/ 9666341 h 11962870"/>
                  <a:gd name="connsiteX121" fmla="*/ 653797 w 7220061"/>
                  <a:gd name="connsiteY121" fmla="*/ 10025570 h 11962870"/>
                  <a:gd name="connsiteX122" fmla="*/ 179615 w 7220061"/>
                  <a:gd name="connsiteY122" fmla="*/ 10025570 h 11962870"/>
                  <a:gd name="connsiteX123" fmla="*/ 0 w 7220061"/>
                  <a:gd name="connsiteY123" fmla="*/ 9666341 h 11962870"/>
                  <a:gd name="connsiteX124" fmla="*/ 5844287 w 7220061"/>
                  <a:gd name="connsiteY124" fmla="*/ 9305087 h 11962870"/>
                  <a:gd name="connsiteX125" fmla="*/ 6318469 w 7220061"/>
                  <a:gd name="connsiteY125" fmla="*/ 9305087 h 11962870"/>
                  <a:gd name="connsiteX126" fmla="*/ 6498083 w 7220061"/>
                  <a:gd name="connsiteY126" fmla="*/ 9664316 h 11962870"/>
                  <a:gd name="connsiteX127" fmla="*/ 6318469 w 7220061"/>
                  <a:gd name="connsiteY127" fmla="*/ 10023545 h 11962870"/>
                  <a:gd name="connsiteX128" fmla="*/ 5844287 w 7220061"/>
                  <a:gd name="connsiteY128" fmla="*/ 10023545 h 11962870"/>
                  <a:gd name="connsiteX129" fmla="*/ 5664672 w 7220061"/>
                  <a:gd name="connsiteY129" fmla="*/ 9664316 h 11962870"/>
                  <a:gd name="connsiteX130" fmla="*/ 3025194 w 7220061"/>
                  <a:gd name="connsiteY130" fmla="*/ 9296214 h 11962870"/>
                  <a:gd name="connsiteX131" fmla="*/ 3499376 w 7220061"/>
                  <a:gd name="connsiteY131" fmla="*/ 9296214 h 11962870"/>
                  <a:gd name="connsiteX132" fmla="*/ 3678990 w 7220061"/>
                  <a:gd name="connsiteY132" fmla="*/ 9655443 h 11962870"/>
                  <a:gd name="connsiteX133" fmla="*/ 3499376 w 7220061"/>
                  <a:gd name="connsiteY133" fmla="*/ 10014672 h 11962870"/>
                  <a:gd name="connsiteX134" fmla="*/ 3025194 w 7220061"/>
                  <a:gd name="connsiteY134" fmla="*/ 10014672 h 11962870"/>
                  <a:gd name="connsiteX135" fmla="*/ 2845579 w 7220061"/>
                  <a:gd name="connsiteY135" fmla="*/ 9655443 h 11962870"/>
                  <a:gd name="connsiteX136" fmla="*/ 907111 w 7220061"/>
                  <a:gd name="connsiteY136" fmla="*/ 8927654 h 11962870"/>
                  <a:gd name="connsiteX137" fmla="*/ 1381293 w 7220061"/>
                  <a:gd name="connsiteY137" fmla="*/ 8927654 h 11962870"/>
                  <a:gd name="connsiteX138" fmla="*/ 1560907 w 7220061"/>
                  <a:gd name="connsiteY138" fmla="*/ 9286883 h 11962870"/>
                  <a:gd name="connsiteX139" fmla="*/ 1381293 w 7220061"/>
                  <a:gd name="connsiteY139" fmla="*/ 9646112 h 11962870"/>
                  <a:gd name="connsiteX140" fmla="*/ 907111 w 7220061"/>
                  <a:gd name="connsiteY140" fmla="*/ 9646112 h 11962870"/>
                  <a:gd name="connsiteX141" fmla="*/ 727496 w 7220061"/>
                  <a:gd name="connsiteY141" fmla="*/ 9286883 h 11962870"/>
                  <a:gd name="connsiteX142" fmla="*/ 6548356 w 7220061"/>
                  <a:gd name="connsiteY142" fmla="*/ 8925324 h 11962870"/>
                  <a:gd name="connsiteX143" fmla="*/ 7022538 w 7220061"/>
                  <a:gd name="connsiteY143" fmla="*/ 8925324 h 11962870"/>
                  <a:gd name="connsiteX144" fmla="*/ 7202152 w 7220061"/>
                  <a:gd name="connsiteY144" fmla="*/ 9284553 h 11962870"/>
                  <a:gd name="connsiteX145" fmla="*/ 7022538 w 7220061"/>
                  <a:gd name="connsiteY145" fmla="*/ 9643782 h 11962870"/>
                  <a:gd name="connsiteX146" fmla="*/ 6548356 w 7220061"/>
                  <a:gd name="connsiteY146" fmla="*/ 9643782 h 11962870"/>
                  <a:gd name="connsiteX147" fmla="*/ 6368741 w 7220061"/>
                  <a:gd name="connsiteY147" fmla="*/ 9284553 h 11962870"/>
                  <a:gd name="connsiteX148" fmla="*/ 5139694 w 7220061"/>
                  <a:gd name="connsiteY148" fmla="*/ 8925324 h 11962870"/>
                  <a:gd name="connsiteX149" fmla="*/ 5613876 w 7220061"/>
                  <a:gd name="connsiteY149" fmla="*/ 8925324 h 11962870"/>
                  <a:gd name="connsiteX150" fmla="*/ 5793490 w 7220061"/>
                  <a:gd name="connsiteY150" fmla="*/ 9284553 h 11962870"/>
                  <a:gd name="connsiteX151" fmla="*/ 5613876 w 7220061"/>
                  <a:gd name="connsiteY151" fmla="*/ 9643782 h 11962870"/>
                  <a:gd name="connsiteX152" fmla="*/ 5139694 w 7220061"/>
                  <a:gd name="connsiteY152" fmla="*/ 9643782 h 11962870"/>
                  <a:gd name="connsiteX153" fmla="*/ 4960079 w 7220061"/>
                  <a:gd name="connsiteY153" fmla="*/ 9284553 h 11962870"/>
                  <a:gd name="connsiteX154" fmla="*/ 2328342 w 7220061"/>
                  <a:gd name="connsiteY154" fmla="*/ 8915993 h 11962870"/>
                  <a:gd name="connsiteX155" fmla="*/ 2802524 w 7220061"/>
                  <a:gd name="connsiteY155" fmla="*/ 8915993 h 11962870"/>
                  <a:gd name="connsiteX156" fmla="*/ 2982138 w 7220061"/>
                  <a:gd name="connsiteY156" fmla="*/ 9275222 h 11962870"/>
                  <a:gd name="connsiteX157" fmla="*/ 2802524 w 7220061"/>
                  <a:gd name="connsiteY157" fmla="*/ 9634451 h 11962870"/>
                  <a:gd name="connsiteX158" fmla="*/ 2328342 w 7220061"/>
                  <a:gd name="connsiteY158" fmla="*/ 9634451 h 11962870"/>
                  <a:gd name="connsiteX159" fmla="*/ 2148727 w 7220061"/>
                  <a:gd name="connsiteY159" fmla="*/ 9275222 h 11962870"/>
                  <a:gd name="connsiteX160" fmla="*/ 3734018 w 7220061"/>
                  <a:gd name="connsiteY160" fmla="*/ 8915164 h 11962870"/>
                  <a:gd name="connsiteX161" fmla="*/ 4208200 w 7220061"/>
                  <a:gd name="connsiteY161" fmla="*/ 8915164 h 11962870"/>
                  <a:gd name="connsiteX162" fmla="*/ 4387814 w 7220061"/>
                  <a:gd name="connsiteY162" fmla="*/ 9274393 h 11962870"/>
                  <a:gd name="connsiteX163" fmla="*/ 4208200 w 7220061"/>
                  <a:gd name="connsiteY163" fmla="*/ 9633622 h 11962870"/>
                  <a:gd name="connsiteX164" fmla="*/ 3734018 w 7220061"/>
                  <a:gd name="connsiteY164" fmla="*/ 9633622 h 11962870"/>
                  <a:gd name="connsiteX165" fmla="*/ 3554403 w 7220061"/>
                  <a:gd name="connsiteY165" fmla="*/ 9274393 h 11962870"/>
                  <a:gd name="connsiteX166" fmla="*/ 5842406 w 7220061"/>
                  <a:gd name="connsiteY166" fmla="*/ 8540432 h 11962870"/>
                  <a:gd name="connsiteX167" fmla="*/ 6316588 w 7220061"/>
                  <a:gd name="connsiteY167" fmla="*/ 8540432 h 11962870"/>
                  <a:gd name="connsiteX168" fmla="*/ 6496202 w 7220061"/>
                  <a:gd name="connsiteY168" fmla="*/ 8899661 h 11962870"/>
                  <a:gd name="connsiteX169" fmla="*/ 6316588 w 7220061"/>
                  <a:gd name="connsiteY169" fmla="*/ 9258890 h 11962870"/>
                  <a:gd name="connsiteX170" fmla="*/ 5842406 w 7220061"/>
                  <a:gd name="connsiteY170" fmla="*/ 9258890 h 11962870"/>
                  <a:gd name="connsiteX171" fmla="*/ 5662791 w 7220061"/>
                  <a:gd name="connsiteY171" fmla="*/ 8899661 h 11962870"/>
                  <a:gd name="connsiteX172" fmla="*/ 191830 w 7220061"/>
                  <a:gd name="connsiteY172" fmla="*/ 8532668 h 11962870"/>
                  <a:gd name="connsiteX173" fmla="*/ 666012 w 7220061"/>
                  <a:gd name="connsiteY173" fmla="*/ 8532668 h 11962870"/>
                  <a:gd name="connsiteX174" fmla="*/ 845626 w 7220061"/>
                  <a:gd name="connsiteY174" fmla="*/ 8891897 h 11962870"/>
                  <a:gd name="connsiteX175" fmla="*/ 666012 w 7220061"/>
                  <a:gd name="connsiteY175" fmla="*/ 9251126 h 11962870"/>
                  <a:gd name="connsiteX176" fmla="*/ 191830 w 7220061"/>
                  <a:gd name="connsiteY176" fmla="*/ 9251126 h 11962870"/>
                  <a:gd name="connsiteX177" fmla="*/ 12215 w 7220061"/>
                  <a:gd name="connsiteY177" fmla="*/ 8891897 h 11962870"/>
                  <a:gd name="connsiteX178" fmla="*/ 4443075 w 7220061"/>
                  <a:gd name="connsiteY178" fmla="*/ 8525612 h 11962870"/>
                  <a:gd name="connsiteX179" fmla="*/ 4917257 w 7220061"/>
                  <a:gd name="connsiteY179" fmla="*/ 8525612 h 11962870"/>
                  <a:gd name="connsiteX180" fmla="*/ 5096871 w 7220061"/>
                  <a:gd name="connsiteY180" fmla="*/ 8884841 h 11962870"/>
                  <a:gd name="connsiteX181" fmla="*/ 4917257 w 7220061"/>
                  <a:gd name="connsiteY181" fmla="*/ 9244070 h 11962870"/>
                  <a:gd name="connsiteX182" fmla="*/ 4443075 w 7220061"/>
                  <a:gd name="connsiteY182" fmla="*/ 9244070 h 11962870"/>
                  <a:gd name="connsiteX183" fmla="*/ 4263460 w 7220061"/>
                  <a:gd name="connsiteY183" fmla="*/ 8884841 h 11962870"/>
                  <a:gd name="connsiteX184" fmla="*/ 1631733 w 7220061"/>
                  <a:gd name="connsiteY184" fmla="*/ 8521770 h 11962870"/>
                  <a:gd name="connsiteX185" fmla="*/ 2105915 w 7220061"/>
                  <a:gd name="connsiteY185" fmla="*/ 8521770 h 11962870"/>
                  <a:gd name="connsiteX186" fmla="*/ 2285529 w 7220061"/>
                  <a:gd name="connsiteY186" fmla="*/ 8880999 h 11962870"/>
                  <a:gd name="connsiteX187" fmla="*/ 2105915 w 7220061"/>
                  <a:gd name="connsiteY187" fmla="*/ 9240228 h 11962870"/>
                  <a:gd name="connsiteX188" fmla="*/ 1631733 w 7220061"/>
                  <a:gd name="connsiteY188" fmla="*/ 9240228 h 11962870"/>
                  <a:gd name="connsiteX189" fmla="*/ 1452118 w 7220061"/>
                  <a:gd name="connsiteY189" fmla="*/ 8880999 h 11962870"/>
                  <a:gd name="connsiteX190" fmla="*/ 3037409 w 7220061"/>
                  <a:gd name="connsiteY190" fmla="*/ 8511610 h 11962870"/>
                  <a:gd name="connsiteX191" fmla="*/ 3511591 w 7220061"/>
                  <a:gd name="connsiteY191" fmla="*/ 8511610 h 11962870"/>
                  <a:gd name="connsiteX192" fmla="*/ 3691205 w 7220061"/>
                  <a:gd name="connsiteY192" fmla="*/ 8870839 h 11962870"/>
                  <a:gd name="connsiteX193" fmla="*/ 3511591 w 7220061"/>
                  <a:gd name="connsiteY193" fmla="*/ 9230068 h 11962870"/>
                  <a:gd name="connsiteX194" fmla="*/ 3037409 w 7220061"/>
                  <a:gd name="connsiteY194" fmla="*/ 9230068 h 11962870"/>
                  <a:gd name="connsiteX195" fmla="*/ 2857794 w 7220061"/>
                  <a:gd name="connsiteY195" fmla="*/ 8870839 h 11962870"/>
                  <a:gd name="connsiteX196" fmla="*/ 2329404 w 7220061"/>
                  <a:gd name="connsiteY196" fmla="*/ 8141556 h 11962870"/>
                  <a:gd name="connsiteX197" fmla="*/ 2803586 w 7220061"/>
                  <a:gd name="connsiteY197" fmla="*/ 8141556 h 11962870"/>
                  <a:gd name="connsiteX198" fmla="*/ 2983200 w 7220061"/>
                  <a:gd name="connsiteY198" fmla="*/ 8500785 h 11962870"/>
                  <a:gd name="connsiteX199" fmla="*/ 2803586 w 7220061"/>
                  <a:gd name="connsiteY199" fmla="*/ 8860014 h 11962870"/>
                  <a:gd name="connsiteX200" fmla="*/ 2329404 w 7220061"/>
                  <a:gd name="connsiteY200" fmla="*/ 8860014 h 11962870"/>
                  <a:gd name="connsiteX201" fmla="*/ 2149789 w 7220061"/>
                  <a:gd name="connsiteY201" fmla="*/ 8500785 h 11962870"/>
                  <a:gd name="connsiteX202" fmla="*/ 5137926 w 7220061"/>
                  <a:gd name="connsiteY202" fmla="*/ 8129419 h 11962870"/>
                  <a:gd name="connsiteX203" fmla="*/ 5612108 w 7220061"/>
                  <a:gd name="connsiteY203" fmla="*/ 8129419 h 11962870"/>
                  <a:gd name="connsiteX204" fmla="*/ 5791722 w 7220061"/>
                  <a:gd name="connsiteY204" fmla="*/ 8488648 h 11962870"/>
                  <a:gd name="connsiteX205" fmla="*/ 5612108 w 7220061"/>
                  <a:gd name="connsiteY205" fmla="*/ 8847877 h 11962870"/>
                  <a:gd name="connsiteX206" fmla="*/ 5137926 w 7220061"/>
                  <a:gd name="connsiteY206" fmla="*/ 8847877 h 11962870"/>
                  <a:gd name="connsiteX207" fmla="*/ 4958311 w 7220061"/>
                  <a:gd name="connsiteY207" fmla="*/ 8488648 h 11962870"/>
                  <a:gd name="connsiteX208" fmla="*/ 6566265 w 7220061"/>
                  <a:gd name="connsiteY208" fmla="*/ 8127241 h 11962870"/>
                  <a:gd name="connsiteX209" fmla="*/ 7040447 w 7220061"/>
                  <a:gd name="connsiteY209" fmla="*/ 8127241 h 11962870"/>
                  <a:gd name="connsiteX210" fmla="*/ 7220061 w 7220061"/>
                  <a:gd name="connsiteY210" fmla="*/ 8486470 h 11962870"/>
                  <a:gd name="connsiteX211" fmla="*/ 7040447 w 7220061"/>
                  <a:gd name="connsiteY211" fmla="*/ 8845699 h 11962870"/>
                  <a:gd name="connsiteX212" fmla="*/ 6566265 w 7220061"/>
                  <a:gd name="connsiteY212" fmla="*/ 8845699 h 11962870"/>
                  <a:gd name="connsiteX213" fmla="*/ 6386650 w 7220061"/>
                  <a:gd name="connsiteY213" fmla="*/ 8486470 h 11962870"/>
                  <a:gd name="connsiteX214" fmla="*/ 3747583 w 7220061"/>
                  <a:gd name="connsiteY214" fmla="*/ 8111076 h 11962870"/>
                  <a:gd name="connsiteX215" fmla="*/ 4221765 w 7220061"/>
                  <a:gd name="connsiteY215" fmla="*/ 8111076 h 11962870"/>
                  <a:gd name="connsiteX216" fmla="*/ 4401379 w 7220061"/>
                  <a:gd name="connsiteY216" fmla="*/ 8470305 h 11962870"/>
                  <a:gd name="connsiteX217" fmla="*/ 4221765 w 7220061"/>
                  <a:gd name="connsiteY217" fmla="*/ 8829534 h 11962870"/>
                  <a:gd name="connsiteX218" fmla="*/ 3747583 w 7220061"/>
                  <a:gd name="connsiteY218" fmla="*/ 8829534 h 11962870"/>
                  <a:gd name="connsiteX219" fmla="*/ 3567968 w 7220061"/>
                  <a:gd name="connsiteY219" fmla="*/ 8470305 h 11962870"/>
                  <a:gd name="connsiteX220" fmla="*/ 913568 w 7220061"/>
                  <a:gd name="connsiteY220" fmla="*/ 8111076 h 11962870"/>
                  <a:gd name="connsiteX221" fmla="*/ 1387750 w 7220061"/>
                  <a:gd name="connsiteY221" fmla="*/ 8111076 h 11962870"/>
                  <a:gd name="connsiteX222" fmla="*/ 1567364 w 7220061"/>
                  <a:gd name="connsiteY222" fmla="*/ 8470305 h 11962870"/>
                  <a:gd name="connsiteX223" fmla="*/ 1387750 w 7220061"/>
                  <a:gd name="connsiteY223" fmla="*/ 8829534 h 11962870"/>
                  <a:gd name="connsiteX224" fmla="*/ 913568 w 7220061"/>
                  <a:gd name="connsiteY224" fmla="*/ 8829534 h 11962870"/>
                  <a:gd name="connsiteX225" fmla="*/ 733953 w 7220061"/>
                  <a:gd name="connsiteY225" fmla="*/ 8470305 h 11962870"/>
                  <a:gd name="connsiteX226" fmla="*/ 5850101 w 7220061"/>
                  <a:gd name="connsiteY226" fmla="*/ 7751847 h 11962870"/>
                  <a:gd name="connsiteX227" fmla="*/ 6324283 w 7220061"/>
                  <a:gd name="connsiteY227" fmla="*/ 7751847 h 11962870"/>
                  <a:gd name="connsiteX228" fmla="*/ 6503897 w 7220061"/>
                  <a:gd name="connsiteY228" fmla="*/ 8111076 h 11962870"/>
                  <a:gd name="connsiteX229" fmla="*/ 6324283 w 7220061"/>
                  <a:gd name="connsiteY229" fmla="*/ 8470305 h 11962870"/>
                  <a:gd name="connsiteX230" fmla="*/ 5850101 w 7220061"/>
                  <a:gd name="connsiteY230" fmla="*/ 8470305 h 11962870"/>
                  <a:gd name="connsiteX231" fmla="*/ 5670486 w 7220061"/>
                  <a:gd name="connsiteY231" fmla="*/ 8111076 h 11962870"/>
                  <a:gd name="connsiteX232" fmla="*/ 4441318 w 7220061"/>
                  <a:gd name="connsiteY232" fmla="*/ 7720430 h 11962870"/>
                  <a:gd name="connsiteX233" fmla="*/ 4915500 w 7220061"/>
                  <a:gd name="connsiteY233" fmla="*/ 7720430 h 11962870"/>
                  <a:gd name="connsiteX234" fmla="*/ 5095114 w 7220061"/>
                  <a:gd name="connsiteY234" fmla="*/ 8079659 h 11962870"/>
                  <a:gd name="connsiteX235" fmla="*/ 4915500 w 7220061"/>
                  <a:gd name="connsiteY235" fmla="*/ 8438888 h 11962870"/>
                  <a:gd name="connsiteX236" fmla="*/ 4441318 w 7220061"/>
                  <a:gd name="connsiteY236" fmla="*/ 8438888 h 11962870"/>
                  <a:gd name="connsiteX237" fmla="*/ 4261703 w 7220061"/>
                  <a:gd name="connsiteY237" fmla="*/ 8079659 h 11962870"/>
                  <a:gd name="connsiteX238" fmla="*/ 3035642 w 7220061"/>
                  <a:gd name="connsiteY238" fmla="*/ 7720430 h 11962870"/>
                  <a:gd name="connsiteX239" fmla="*/ 3509824 w 7220061"/>
                  <a:gd name="connsiteY239" fmla="*/ 7720430 h 11962870"/>
                  <a:gd name="connsiteX240" fmla="*/ 3689438 w 7220061"/>
                  <a:gd name="connsiteY240" fmla="*/ 8079659 h 11962870"/>
                  <a:gd name="connsiteX241" fmla="*/ 3509824 w 7220061"/>
                  <a:gd name="connsiteY241" fmla="*/ 8438888 h 11962870"/>
                  <a:gd name="connsiteX242" fmla="*/ 3035642 w 7220061"/>
                  <a:gd name="connsiteY242" fmla="*/ 8438888 h 11962870"/>
                  <a:gd name="connsiteX243" fmla="*/ 2856027 w 7220061"/>
                  <a:gd name="connsiteY243" fmla="*/ 8079659 h 11962870"/>
                  <a:gd name="connsiteX244" fmla="*/ 2313020 w 7220061"/>
                  <a:gd name="connsiteY244" fmla="*/ 7345963 h 11962870"/>
                  <a:gd name="connsiteX245" fmla="*/ 2787202 w 7220061"/>
                  <a:gd name="connsiteY245" fmla="*/ 7345963 h 11962870"/>
                  <a:gd name="connsiteX246" fmla="*/ 2966816 w 7220061"/>
                  <a:gd name="connsiteY246" fmla="*/ 7705192 h 11962870"/>
                  <a:gd name="connsiteX247" fmla="*/ 2787202 w 7220061"/>
                  <a:gd name="connsiteY247" fmla="*/ 8064421 h 11962870"/>
                  <a:gd name="connsiteX248" fmla="*/ 2313020 w 7220061"/>
                  <a:gd name="connsiteY248" fmla="*/ 8064421 h 11962870"/>
                  <a:gd name="connsiteX249" fmla="*/ 2133405 w 7220061"/>
                  <a:gd name="connsiteY249" fmla="*/ 7705192 h 11962870"/>
                  <a:gd name="connsiteX250" fmla="*/ 6559158 w 7220061"/>
                  <a:gd name="connsiteY250" fmla="*/ 7342858 h 11962870"/>
                  <a:gd name="connsiteX251" fmla="*/ 7033340 w 7220061"/>
                  <a:gd name="connsiteY251" fmla="*/ 7342858 h 11962870"/>
                  <a:gd name="connsiteX252" fmla="*/ 7212954 w 7220061"/>
                  <a:gd name="connsiteY252" fmla="*/ 7702087 h 11962870"/>
                  <a:gd name="connsiteX253" fmla="*/ 7033340 w 7220061"/>
                  <a:gd name="connsiteY253" fmla="*/ 8061316 h 11962870"/>
                  <a:gd name="connsiteX254" fmla="*/ 6559158 w 7220061"/>
                  <a:gd name="connsiteY254" fmla="*/ 8061316 h 11962870"/>
                  <a:gd name="connsiteX255" fmla="*/ 6379543 w 7220061"/>
                  <a:gd name="connsiteY255" fmla="*/ 7702087 h 11962870"/>
                  <a:gd name="connsiteX256" fmla="*/ 5153482 w 7220061"/>
                  <a:gd name="connsiteY256" fmla="*/ 7342858 h 11962870"/>
                  <a:gd name="connsiteX257" fmla="*/ 5627664 w 7220061"/>
                  <a:gd name="connsiteY257" fmla="*/ 7342858 h 11962870"/>
                  <a:gd name="connsiteX258" fmla="*/ 5807278 w 7220061"/>
                  <a:gd name="connsiteY258" fmla="*/ 7702087 h 11962870"/>
                  <a:gd name="connsiteX259" fmla="*/ 5627664 w 7220061"/>
                  <a:gd name="connsiteY259" fmla="*/ 8061316 h 11962870"/>
                  <a:gd name="connsiteX260" fmla="*/ 5153482 w 7220061"/>
                  <a:gd name="connsiteY260" fmla="*/ 8061316 h 11962870"/>
                  <a:gd name="connsiteX261" fmla="*/ 4973867 w 7220061"/>
                  <a:gd name="connsiteY261" fmla="*/ 7702087 h 11962870"/>
                  <a:gd name="connsiteX262" fmla="*/ 3735368 w 7220061"/>
                  <a:gd name="connsiteY262" fmla="*/ 7340209 h 11962870"/>
                  <a:gd name="connsiteX263" fmla="*/ 4209550 w 7220061"/>
                  <a:gd name="connsiteY263" fmla="*/ 7340209 h 11962870"/>
                  <a:gd name="connsiteX264" fmla="*/ 4389164 w 7220061"/>
                  <a:gd name="connsiteY264" fmla="*/ 7699438 h 11962870"/>
                  <a:gd name="connsiteX265" fmla="*/ 4209550 w 7220061"/>
                  <a:gd name="connsiteY265" fmla="*/ 8058667 h 11962870"/>
                  <a:gd name="connsiteX266" fmla="*/ 3735368 w 7220061"/>
                  <a:gd name="connsiteY266" fmla="*/ 8058667 h 11962870"/>
                  <a:gd name="connsiteX267" fmla="*/ 3555753 w 7220061"/>
                  <a:gd name="connsiteY267" fmla="*/ 7699438 h 11962870"/>
                  <a:gd name="connsiteX268" fmla="*/ 5853208 w 7220061"/>
                  <a:gd name="connsiteY268" fmla="*/ 6962637 h 11962870"/>
                  <a:gd name="connsiteX269" fmla="*/ 6327390 w 7220061"/>
                  <a:gd name="connsiteY269" fmla="*/ 6962637 h 11962870"/>
                  <a:gd name="connsiteX270" fmla="*/ 6507004 w 7220061"/>
                  <a:gd name="connsiteY270" fmla="*/ 7321866 h 11962870"/>
                  <a:gd name="connsiteX271" fmla="*/ 6327390 w 7220061"/>
                  <a:gd name="connsiteY271" fmla="*/ 7681095 h 11962870"/>
                  <a:gd name="connsiteX272" fmla="*/ 5853208 w 7220061"/>
                  <a:gd name="connsiteY272" fmla="*/ 7681095 h 11962870"/>
                  <a:gd name="connsiteX273" fmla="*/ 5673593 w 7220061"/>
                  <a:gd name="connsiteY273" fmla="*/ 7321866 h 11962870"/>
                  <a:gd name="connsiteX274" fmla="*/ 4441318 w 7220061"/>
                  <a:gd name="connsiteY274" fmla="*/ 6959988 h 11962870"/>
                  <a:gd name="connsiteX275" fmla="*/ 4915500 w 7220061"/>
                  <a:gd name="connsiteY275" fmla="*/ 6959988 h 11962870"/>
                  <a:gd name="connsiteX276" fmla="*/ 5095114 w 7220061"/>
                  <a:gd name="connsiteY276" fmla="*/ 7319217 h 11962870"/>
                  <a:gd name="connsiteX277" fmla="*/ 4915500 w 7220061"/>
                  <a:gd name="connsiteY277" fmla="*/ 7678446 h 11962870"/>
                  <a:gd name="connsiteX278" fmla="*/ 4441318 w 7220061"/>
                  <a:gd name="connsiteY278" fmla="*/ 7678446 h 11962870"/>
                  <a:gd name="connsiteX279" fmla="*/ 4261703 w 7220061"/>
                  <a:gd name="connsiteY279" fmla="*/ 7319217 h 11962870"/>
                  <a:gd name="connsiteX280" fmla="*/ 3035642 w 7220061"/>
                  <a:gd name="connsiteY280" fmla="*/ 6959988 h 11962870"/>
                  <a:gd name="connsiteX281" fmla="*/ 3509824 w 7220061"/>
                  <a:gd name="connsiteY281" fmla="*/ 6959988 h 11962870"/>
                  <a:gd name="connsiteX282" fmla="*/ 3689438 w 7220061"/>
                  <a:gd name="connsiteY282" fmla="*/ 7319217 h 11962870"/>
                  <a:gd name="connsiteX283" fmla="*/ 3509824 w 7220061"/>
                  <a:gd name="connsiteY283" fmla="*/ 7678446 h 11962870"/>
                  <a:gd name="connsiteX284" fmla="*/ 3035642 w 7220061"/>
                  <a:gd name="connsiteY284" fmla="*/ 7678446 h 11962870"/>
                  <a:gd name="connsiteX285" fmla="*/ 2856027 w 7220061"/>
                  <a:gd name="connsiteY285" fmla="*/ 7319217 h 11962870"/>
                  <a:gd name="connsiteX286" fmla="*/ 1616401 w 7220061"/>
                  <a:gd name="connsiteY286" fmla="*/ 6956411 h 11962870"/>
                  <a:gd name="connsiteX287" fmla="*/ 2090583 w 7220061"/>
                  <a:gd name="connsiteY287" fmla="*/ 6956411 h 11962870"/>
                  <a:gd name="connsiteX288" fmla="*/ 2270197 w 7220061"/>
                  <a:gd name="connsiteY288" fmla="*/ 7315640 h 11962870"/>
                  <a:gd name="connsiteX289" fmla="*/ 2090583 w 7220061"/>
                  <a:gd name="connsiteY289" fmla="*/ 7674869 h 11962870"/>
                  <a:gd name="connsiteX290" fmla="*/ 1616401 w 7220061"/>
                  <a:gd name="connsiteY290" fmla="*/ 7674869 h 11962870"/>
                  <a:gd name="connsiteX291" fmla="*/ 1436786 w 7220061"/>
                  <a:gd name="connsiteY291" fmla="*/ 7315640 h 11962870"/>
                  <a:gd name="connsiteX292" fmla="*/ 6559158 w 7220061"/>
                  <a:gd name="connsiteY292" fmla="*/ 6582416 h 11962870"/>
                  <a:gd name="connsiteX293" fmla="*/ 7033340 w 7220061"/>
                  <a:gd name="connsiteY293" fmla="*/ 6582416 h 11962870"/>
                  <a:gd name="connsiteX294" fmla="*/ 7212954 w 7220061"/>
                  <a:gd name="connsiteY294" fmla="*/ 6941645 h 11962870"/>
                  <a:gd name="connsiteX295" fmla="*/ 7033340 w 7220061"/>
                  <a:gd name="connsiteY295" fmla="*/ 7300874 h 11962870"/>
                  <a:gd name="connsiteX296" fmla="*/ 6559158 w 7220061"/>
                  <a:gd name="connsiteY296" fmla="*/ 7300874 h 11962870"/>
                  <a:gd name="connsiteX297" fmla="*/ 6379543 w 7220061"/>
                  <a:gd name="connsiteY297" fmla="*/ 6941645 h 11962870"/>
                  <a:gd name="connsiteX298" fmla="*/ 5153482 w 7220061"/>
                  <a:gd name="connsiteY298" fmla="*/ 6582416 h 11962870"/>
                  <a:gd name="connsiteX299" fmla="*/ 5627664 w 7220061"/>
                  <a:gd name="connsiteY299" fmla="*/ 6582416 h 11962870"/>
                  <a:gd name="connsiteX300" fmla="*/ 5807278 w 7220061"/>
                  <a:gd name="connsiteY300" fmla="*/ 6941645 h 11962870"/>
                  <a:gd name="connsiteX301" fmla="*/ 5627664 w 7220061"/>
                  <a:gd name="connsiteY301" fmla="*/ 7300874 h 11962870"/>
                  <a:gd name="connsiteX302" fmla="*/ 5153482 w 7220061"/>
                  <a:gd name="connsiteY302" fmla="*/ 7300874 h 11962870"/>
                  <a:gd name="connsiteX303" fmla="*/ 4973867 w 7220061"/>
                  <a:gd name="connsiteY303" fmla="*/ 6941645 h 11962870"/>
                  <a:gd name="connsiteX304" fmla="*/ 3735368 w 7220061"/>
                  <a:gd name="connsiteY304" fmla="*/ 6579767 h 11962870"/>
                  <a:gd name="connsiteX305" fmla="*/ 4209550 w 7220061"/>
                  <a:gd name="connsiteY305" fmla="*/ 6579767 h 11962870"/>
                  <a:gd name="connsiteX306" fmla="*/ 4389164 w 7220061"/>
                  <a:gd name="connsiteY306" fmla="*/ 6938996 h 11962870"/>
                  <a:gd name="connsiteX307" fmla="*/ 4209550 w 7220061"/>
                  <a:gd name="connsiteY307" fmla="*/ 7298225 h 11962870"/>
                  <a:gd name="connsiteX308" fmla="*/ 3735368 w 7220061"/>
                  <a:gd name="connsiteY308" fmla="*/ 7298225 h 11962870"/>
                  <a:gd name="connsiteX309" fmla="*/ 3555753 w 7220061"/>
                  <a:gd name="connsiteY309" fmla="*/ 6938996 h 11962870"/>
                  <a:gd name="connsiteX310" fmla="*/ 2323468 w 7220061"/>
                  <a:gd name="connsiteY310" fmla="*/ 6564524 h 11962870"/>
                  <a:gd name="connsiteX311" fmla="*/ 2797650 w 7220061"/>
                  <a:gd name="connsiteY311" fmla="*/ 6564524 h 11962870"/>
                  <a:gd name="connsiteX312" fmla="*/ 2977264 w 7220061"/>
                  <a:gd name="connsiteY312" fmla="*/ 6923753 h 11962870"/>
                  <a:gd name="connsiteX313" fmla="*/ 2797650 w 7220061"/>
                  <a:gd name="connsiteY313" fmla="*/ 7282982 h 11962870"/>
                  <a:gd name="connsiteX314" fmla="*/ 2323468 w 7220061"/>
                  <a:gd name="connsiteY314" fmla="*/ 7282982 h 11962870"/>
                  <a:gd name="connsiteX315" fmla="*/ 2143853 w 7220061"/>
                  <a:gd name="connsiteY315" fmla="*/ 6923753 h 11962870"/>
                  <a:gd name="connsiteX316" fmla="*/ 5853208 w 7220061"/>
                  <a:gd name="connsiteY316" fmla="*/ 6202195 h 11962870"/>
                  <a:gd name="connsiteX317" fmla="*/ 6327390 w 7220061"/>
                  <a:gd name="connsiteY317" fmla="*/ 6202195 h 11962870"/>
                  <a:gd name="connsiteX318" fmla="*/ 6507004 w 7220061"/>
                  <a:gd name="connsiteY318" fmla="*/ 6561424 h 11962870"/>
                  <a:gd name="connsiteX319" fmla="*/ 6327390 w 7220061"/>
                  <a:gd name="connsiteY319" fmla="*/ 6920653 h 11962870"/>
                  <a:gd name="connsiteX320" fmla="*/ 5853208 w 7220061"/>
                  <a:gd name="connsiteY320" fmla="*/ 6920653 h 11962870"/>
                  <a:gd name="connsiteX321" fmla="*/ 5673593 w 7220061"/>
                  <a:gd name="connsiteY321" fmla="*/ 6561424 h 11962870"/>
                  <a:gd name="connsiteX322" fmla="*/ 4435094 w 7220061"/>
                  <a:gd name="connsiteY322" fmla="*/ 6194875 h 11962870"/>
                  <a:gd name="connsiteX323" fmla="*/ 4909276 w 7220061"/>
                  <a:gd name="connsiteY323" fmla="*/ 6194875 h 11962870"/>
                  <a:gd name="connsiteX324" fmla="*/ 5088890 w 7220061"/>
                  <a:gd name="connsiteY324" fmla="*/ 6554104 h 11962870"/>
                  <a:gd name="connsiteX325" fmla="*/ 4909276 w 7220061"/>
                  <a:gd name="connsiteY325" fmla="*/ 6913333 h 11962870"/>
                  <a:gd name="connsiteX326" fmla="*/ 4435094 w 7220061"/>
                  <a:gd name="connsiteY326" fmla="*/ 6913333 h 11962870"/>
                  <a:gd name="connsiteX327" fmla="*/ 4255479 w 7220061"/>
                  <a:gd name="connsiteY327" fmla="*/ 6554104 h 11962870"/>
                  <a:gd name="connsiteX328" fmla="*/ 3029418 w 7220061"/>
                  <a:gd name="connsiteY328" fmla="*/ 6194875 h 11962870"/>
                  <a:gd name="connsiteX329" fmla="*/ 3503600 w 7220061"/>
                  <a:gd name="connsiteY329" fmla="*/ 6194875 h 11962870"/>
                  <a:gd name="connsiteX330" fmla="*/ 3683214 w 7220061"/>
                  <a:gd name="connsiteY330" fmla="*/ 6554104 h 11962870"/>
                  <a:gd name="connsiteX331" fmla="*/ 3503600 w 7220061"/>
                  <a:gd name="connsiteY331" fmla="*/ 6913333 h 11962870"/>
                  <a:gd name="connsiteX332" fmla="*/ 3029418 w 7220061"/>
                  <a:gd name="connsiteY332" fmla="*/ 6913333 h 11962870"/>
                  <a:gd name="connsiteX333" fmla="*/ 2849803 w 7220061"/>
                  <a:gd name="connsiteY333" fmla="*/ 6554104 h 11962870"/>
                  <a:gd name="connsiteX334" fmla="*/ 1619518 w 7220061"/>
                  <a:gd name="connsiteY334" fmla="*/ 6181967 h 11962870"/>
                  <a:gd name="connsiteX335" fmla="*/ 2093700 w 7220061"/>
                  <a:gd name="connsiteY335" fmla="*/ 6181967 h 11962870"/>
                  <a:gd name="connsiteX336" fmla="*/ 2273314 w 7220061"/>
                  <a:gd name="connsiteY336" fmla="*/ 6541196 h 11962870"/>
                  <a:gd name="connsiteX337" fmla="*/ 2093700 w 7220061"/>
                  <a:gd name="connsiteY337" fmla="*/ 6900425 h 11962870"/>
                  <a:gd name="connsiteX338" fmla="*/ 1619518 w 7220061"/>
                  <a:gd name="connsiteY338" fmla="*/ 6900425 h 11962870"/>
                  <a:gd name="connsiteX339" fmla="*/ 1439903 w 7220061"/>
                  <a:gd name="connsiteY339" fmla="*/ 6541196 h 11962870"/>
                  <a:gd name="connsiteX340" fmla="*/ 6552934 w 7220061"/>
                  <a:gd name="connsiteY340" fmla="*/ 5817305 h 11962870"/>
                  <a:gd name="connsiteX341" fmla="*/ 7027116 w 7220061"/>
                  <a:gd name="connsiteY341" fmla="*/ 5817305 h 11962870"/>
                  <a:gd name="connsiteX342" fmla="*/ 7206730 w 7220061"/>
                  <a:gd name="connsiteY342" fmla="*/ 6176532 h 11962870"/>
                  <a:gd name="connsiteX343" fmla="*/ 7027116 w 7220061"/>
                  <a:gd name="connsiteY343" fmla="*/ 6535761 h 11962870"/>
                  <a:gd name="connsiteX344" fmla="*/ 6552934 w 7220061"/>
                  <a:gd name="connsiteY344" fmla="*/ 6535761 h 11962870"/>
                  <a:gd name="connsiteX345" fmla="*/ 6373319 w 7220061"/>
                  <a:gd name="connsiteY345" fmla="*/ 6176532 h 11962870"/>
                  <a:gd name="connsiteX346" fmla="*/ 5147258 w 7220061"/>
                  <a:gd name="connsiteY346" fmla="*/ 5817305 h 11962870"/>
                  <a:gd name="connsiteX347" fmla="*/ 5621440 w 7220061"/>
                  <a:gd name="connsiteY347" fmla="*/ 5817305 h 11962870"/>
                  <a:gd name="connsiteX348" fmla="*/ 5801054 w 7220061"/>
                  <a:gd name="connsiteY348" fmla="*/ 6176532 h 11962870"/>
                  <a:gd name="connsiteX349" fmla="*/ 5621440 w 7220061"/>
                  <a:gd name="connsiteY349" fmla="*/ 6535761 h 11962870"/>
                  <a:gd name="connsiteX350" fmla="*/ 5147258 w 7220061"/>
                  <a:gd name="connsiteY350" fmla="*/ 6535761 h 11962870"/>
                  <a:gd name="connsiteX351" fmla="*/ 4967643 w 7220061"/>
                  <a:gd name="connsiteY351" fmla="*/ 6176532 h 11962870"/>
                  <a:gd name="connsiteX352" fmla="*/ 3735368 w 7220061"/>
                  <a:gd name="connsiteY352" fmla="*/ 5797080 h 11962870"/>
                  <a:gd name="connsiteX353" fmla="*/ 4209550 w 7220061"/>
                  <a:gd name="connsiteY353" fmla="*/ 5797080 h 11962870"/>
                  <a:gd name="connsiteX354" fmla="*/ 4389164 w 7220061"/>
                  <a:gd name="connsiteY354" fmla="*/ 6156307 h 11962870"/>
                  <a:gd name="connsiteX355" fmla="*/ 4209550 w 7220061"/>
                  <a:gd name="connsiteY355" fmla="*/ 6515536 h 11962870"/>
                  <a:gd name="connsiteX356" fmla="*/ 3735368 w 7220061"/>
                  <a:gd name="connsiteY356" fmla="*/ 6515536 h 11962870"/>
                  <a:gd name="connsiteX357" fmla="*/ 3555753 w 7220061"/>
                  <a:gd name="connsiteY357" fmla="*/ 6156307 h 11962870"/>
                  <a:gd name="connsiteX358" fmla="*/ 2329692 w 7220061"/>
                  <a:gd name="connsiteY358" fmla="*/ 5797080 h 11962870"/>
                  <a:gd name="connsiteX359" fmla="*/ 2803874 w 7220061"/>
                  <a:gd name="connsiteY359" fmla="*/ 5797080 h 11962870"/>
                  <a:gd name="connsiteX360" fmla="*/ 2983488 w 7220061"/>
                  <a:gd name="connsiteY360" fmla="*/ 6156307 h 11962870"/>
                  <a:gd name="connsiteX361" fmla="*/ 2803874 w 7220061"/>
                  <a:gd name="connsiteY361" fmla="*/ 6515536 h 11962870"/>
                  <a:gd name="connsiteX362" fmla="*/ 2329692 w 7220061"/>
                  <a:gd name="connsiteY362" fmla="*/ 6515536 h 11962870"/>
                  <a:gd name="connsiteX363" fmla="*/ 2150077 w 7220061"/>
                  <a:gd name="connsiteY363" fmla="*/ 6156307 h 11962870"/>
                  <a:gd name="connsiteX364" fmla="*/ 902237 w 7220061"/>
                  <a:gd name="connsiteY364" fmla="*/ 5784644 h 11962870"/>
                  <a:gd name="connsiteX365" fmla="*/ 1376419 w 7220061"/>
                  <a:gd name="connsiteY365" fmla="*/ 5784644 h 11962870"/>
                  <a:gd name="connsiteX366" fmla="*/ 1556033 w 7220061"/>
                  <a:gd name="connsiteY366" fmla="*/ 6143872 h 11962870"/>
                  <a:gd name="connsiteX367" fmla="*/ 1376419 w 7220061"/>
                  <a:gd name="connsiteY367" fmla="*/ 6503101 h 11962870"/>
                  <a:gd name="connsiteX368" fmla="*/ 902237 w 7220061"/>
                  <a:gd name="connsiteY368" fmla="*/ 6503101 h 11962870"/>
                  <a:gd name="connsiteX369" fmla="*/ 722622 w 7220061"/>
                  <a:gd name="connsiteY369" fmla="*/ 6143872 h 11962870"/>
                  <a:gd name="connsiteX370" fmla="*/ 1617518 w 7220061"/>
                  <a:gd name="connsiteY370" fmla="*/ 5419190 h 11962870"/>
                  <a:gd name="connsiteX371" fmla="*/ 2091700 w 7220061"/>
                  <a:gd name="connsiteY371" fmla="*/ 5419190 h 11962870"/>
                  <a:gd name="connsiteX372" fmla="*/ 2271314 w 7220061"/>
                  <a:gd name="connsiteY372" fmla="*/ 5778417 h 11962870"/>
                  <a:gd name="connsiteX373" fmla="*/ 2091700 w 7220061"/>
                  <a:gd name="connsiteY373" fmla="*/ 6137645 h 11962870"/>
                  <a:gd name="connsiteX374" fmla="*/ 1617518 w 7220061"/>
                  <a:gd name="connsiteY374" fmla="*/ 6137645 h 11962870"/>
                  <a:gd name="connsiteX375" fmla="*/ 1437903 w 7220061"/>
                  <a:gd name="connsiteY375" fmla="*/ 5778417 h 11962870"/>
                  <a:gd name="connsiteX376" fmla="*/ 5850101 w 7220061"/>
                  <a:gd name="connsiteY376" fmla="*/ 5416859 h 11962870"/>
                  <a:gd name="connsiteX377" fmla="*/ 6324283 w 7220061"/>
                  <a:gd name="connsiteY377" fmla="*/ 5416859 h 11962870"/>
                  <a:gd name="connsiteX378" fmla="*/ 6503897 w 7220061"/>
                  <a:gd name="connsiteY378" fmla="*/ 5776088 h 11962870"/>
                  <a:gd name="connsiteX379" fmla="*/ 6324283 w 7220061"/>
                  <a:gd name="connsiteY379" fmla="*/ 6135315 h 11962870"/>
                  <a:gd name="connsiteX380" fmla="*/ 5850101 w 7220061"/>
                  <a:gd name="connsiteY380" fmla="*/ 6135315 h 11962870"/>
                  <a:gd name="connsiteX381" fmla="*/ 5670486 w 7220061"/>
                  <a:gd name="connsiteY381" fmla="*/ 5776088 h 11962870"/>
                  <a:gd name="connsiteX382" fmla="*/ 4444425 w 7220061"/>
                  <a:gd name="connsiteY382" fmla="*/ 5416859 h 11962870"/>
                  <a:gd name="connsiteX383" fmla="*/ 4918607 w 7220061"/>
                  <a:gd name="connsiteY383" fmla="*/ 5416859 h 11962870"/>
                  <a:gd name="connsiteX384" fmla="*/ 5098221 w 7220061"/>
                  <a:gd name="connsiteY384" fmla="*/ 5776088 h 11962870"/>
                  <a:gd name="connsiteX385" fmla="*/ 4918607 w 7220061"/>
                  <a:gd name="connsiteY385" fmla="*/ 6135315 h 11962870"/>
                  <a:gd name="connsiteX386" fmla="*/ 4444425 w 7220061"/>
                  <a:gd name="connsiteY386" fmla="*/ 6135315 h 11962870"/>
                  <a:gd name="connsiteX387" fmla="*/ 4264810 w 7220061"/>
                  <a:gd name="connsiteY387" fmla="*/ 5776088 h 11962870"/>
                  <a:gd name="connsiteX388" fmla="*/ 3029418 w 7220061"/>
                  <a:gd name="connsiteY388" fmla="*/ 5416859 h 11962870"/>
                  <a:gd name="connsiteX389" fmla="*/ 3503600 w 7220061"/>
                  <a:gd name="connsiteY389" fmla="*/ 5416859 h 11962870"/>
                  <a:gd name="connsiteX390" fmla="*/ 3683214 w 7220061"/>
                  <a:gd name="connsiteY390" fmla="*/ 5776088 h 11962870"/>
                  <a:gd name="connsiteX391" fmla="*/ 3503600 w 7220061"/>
                  <a:gd name="connsiteY391" fmla="*/ 6135315 h 11962870"/>
                  <a:gd name="connsiteX392" fmla="*/ 3029418 w 7220061"/>
                  <a:gd name="connsiteY392" fmla="*/ 6135315 h 11962870"/>
                  <a:gd name="connsiteX393" fmla="*/ 2849803 w 7220061"/>
                  <a:gd name="connsiteY393" fmla="*/ 5776088 h 11962870"/>
                  <a:gd name="connsiteX394" fmla="*/ 5144151 w 7220061"/>
                  <a:gd name="connsiteY394" fmla="*/ 5036639 h 11962870"/>
                  <a:gd name="connsiteX395" fmla="*/ 5618333 w 7220061"/>
                  <a:gd name="connsiteY395" fmla="*/ 5036639 h 11962870"/>
                  <a:gd name="connsiteX396" fmla="*/ 5797947 w 7220061"/>
                  <a:gd name="connsiteY396" fmla="*/ 5395868 h 11962870"/>
                  <a:gd name="connsiteX397" fmla="*/ 5618333 w 7220061"/>
                  <a:gd name="connsiteY397" fmla="*/ 5755095 h 11962870"/>
                  <a:gd name="connsiteX398" fmla="*/ 5144151 w 7220061"/>
                  <a:gd name="connsiteY398" fmla="*/ 5755095 h 11962870"/>
                  <a:gd name="connsiteX399" fmla="*/ 4964536 w 7220061"/>
                  <a:gd name="connsiteY399" fmla="*/ 5395868 h 11962870"/>
                  <a:gd name="connsiteX400" fmla="*/ 6552813 w 7220061"/>
                  <a:gd name="connsiteY400" fmla="*/ 5031968 h 11962870"/>
                  <a:gd name="connsiteX401" fmla="*/ 7026995 w 7220061"/>
                  <a:gd name="connsiteY401" fmla="*/ 5031968 h 11962870"/>
                  <a:gd name="connsiteX402" fmla="*/ 7206609 w 7220061"/>
                  <a:gd name="connsiteY402" fmla="*/ 5391197 h 11962870"/>
                  <a:gd name="connsiteX403" fmla="*/ 7026995 w 7220061"/>
                  <a:gd name="connsiteY403" fmla="*/ 5750424 h 11962870"/>
                  <a:gd name="connsiteX404" fmla="*/ 6552813 w 7220061"/>
                  <a:gd name="connsiteY404" fmla="*/ 5750424 h 11962870"/>
                  <a:gd name="connsiteX405" fmla="*/ 6373198 w 7220061"/>
                  <a:gd name="connsiteY405" fmla="*/ 5391197 h 11962870"/>
                  <a:gd name="connsiteX406" fmla="*/ 3729144 w 7220061"/>
                  <a:gd name="connsiteY406" fmla="*/ 5031968 h 11962870"/>
                  <a:gd name="connsiteX407" fmla="*/ 4203326 w 7220061"/>
                  <a:gd name="connsiteY407" fmla="*/ 5031968 h 11962870"/>
                  <a:gd name="connsiteX408" fmla="*/ 4382940 w 7220061"/>
                  <a:gd name="connsiteY408" fmla="*/ 5391197 h 11962870"/>
                  <a:gd name="connsiteX409" fmla="*/ 4203326 w 7220061"/>
                  <a:gd name="connsiteY409" fmla="*/ 5750424 h 11962870"/>
                  <a:gd name="connsiteX410" fmla="*/ 3729144 w 7220061"/>
                  <a:gd name="connsiteY410" fmla="*/ 5750424 h 11962870"/>
                  <a:gd name="connsiteX411" fmla="*/ 3549529 w 7220061"/>
                  <a:gd name="connsiteY411" fmla="*/ 5391197 h 11962870"/>
                  <a:gd name="connsiteX412" fmla="*/ 902237 w 7220061"/>
                  <a:gd name="connsiteY412" fmla="*/ 5024204 h 11962870"/>
                  <a:gd name="connsiteX413" fmla="*/ 1376419 w 7220061"/>
                  <a:gd name="connsiteY413" fmla="*/ 5024204 h 11962870"/>
                  <a:gd name="connsiteX414" fmla="*/ 1556033 w 7220061"/>
                  <a:gd name="connsiteY414" fmla="*/ 5383433 h 11962870"/>
                  <a:gd name="connsiteX415" fmla="*/ 1376419 w 7220061"/>
                  <a:gd name="connsiteY415" fmla="*/ 5742661 h 11962870"/>
                  <a:gd name="connsiteX416" fmla="*/ 902237 w 7220061"/>
                  <a:gd name="connsiteY416" fmla="*/ 5742661 h 11962870"/>
                  <a:gd name="connsiteX417" fmla="*/ 722622 w 7220061"/>
                  <a:gd name="connsiteY417" fmla="*/ 5383433 h 11962870"/>
                  <a:gd name="connsiteX418" fmla="*/ 5843877 w 7220061"/>
                  <a:gd name="connsiteY418" fmla="*/ 4651747 h 11962870"/>
                  <a:gd name="connsiteX419" fmla="*/ 6318059 w 7220061"/>
                  <a:gd name="connsiteY419" fmla="*/ 4651747 h 11962870"/>
                  <a:gd name="connsiteX420" fmla="*/ 6497673 w 7220061"/>
                  <a:gd name="connsiteY420" fmla="*/ 5010976 h 11962870"/>
                  <a:gd name="connsiteX421" fmla="*/ 6318059 w 7220061"/>
                  <a:gd name="connsiteY421" fmla="*/ 5370204 h 11962870"/>
                  <a:gd name="connsiteX422" fmla="*/ 5843877 w 7220061"/>
                  <a:gd name="connsiteY422" fmla="*/ 5370204 h 11962870"/>
                  <a:gd name="connsiteX423" fmla="*/ 5664262 w 7220061"/>
                  <a:gd name="connsiteY423" fmla="*/ 5010976 h 11962870"/>
                  <a:gd name="connsiteX424" fmla="*/ 4438201 w 7220061"/>
                  <a:gd name="connsiteY424" fmla="*/ 4651747 h 11962870"/>
                  <a:gd name="connsiteX425" fmla="*/ 4912383 w 7220061"/>
                  <a:gd name="connsiteY425" fmla="*/ 4651747 h 11962870"/>
                  <a:gd name="connsiteX426" fmla="*/ 5091997 w 7220061"/>
                  <a:gd name="connsiteY426" fmla="*/ 5010976 h 11962870"/>
                  <a:gd name="connsiteX427" fmla="*/ 4912383 w 7220061"/>
                  <a:gd name="connsiteY427" fmla="*/ 5370204 h 11962870"/>
                  <a:gd name="connsiteX428" fmla="*/ 4438201 w 7220061"/>
                  <a:gd name="connsiteY428" fmla="*/ 5370204 h 11962870"/>
                  <a:gd name="connsiteX429" fmla="*/ 4258586 w 7220061"/>
                  <a:gd name="connsiteY429" fmla="*/ 5010976 h 11962870"/>
                  <a:gd name="connsiteX430" fmla="*/ 3032525 w 7220061"/>
                  <a:gd name="connsiteY430" fmla="*/ 4642416 h 11962870"/>
                  <a:gd name="connsiteX431" fmla="*/ 3506707 w 7220061"/>
                  <a:gd name="connsiteY431" fmla="*/ 4642416 h 11962870"/>
                  <a:gd name="connsiteX432" fmla="*/ 3686321 w 7220061"/>
                  <a:gd name="connsiteY432" fmla="*/ 5001644 h 11962870"/>
                  <a:gd name="connsiteX433" fmla="*/ 3506707 w 7220061"/>
                  <a:gd name="connsiteY433" fmla="*/ 5360874 h 11962870"/>
                  <a:gd name="connsiteX434" fmla="*/ 3032525 w 7220061"/>
                  <a:gd name="connsiteY434" fmla="*/ 5360874 h 11962870"/>
                  <a:gd name="connsiteX435" fmla="*/ 2852910 w 7220061"/>
                  <a:gd name="connsiteY435" fmla="*/ 5001644 h 11962870"/>
                  <a:gd name="connsiteX436" fmla="*/ 6546589 w 7220061"/>
                  <a:gd name="connsiteY436" fmla="*/ 4266865 h 11962870"/>
                  <a:gd name="connsiteX437" fmla="*/ 7020771 w 7220061"/>
                  <a:gd name="connsiteY437" fmla="*/ 4266865 h 11962870"/>
                  <a:gd name="connsiteX438" fmla="*/ 7200385 w 7220061"/>
                  <a:gd name="connsiteY438" fmla="*/ 4626084 h 11962870"/>
                  <a:gd name="connsiteX439" fmla="*/ 7020771 w 7220061"/>
                  <a:gd name="connsiteY439" fmla="*/ 4985312 h 11962870"/>
                  <a:gd name="connsiteX440" fmla="*/ 6546589 w 7220061"/>
                  <a:gd name="connsiteY440" fmla="*/ 4985312 h 11962870"/>
                  <a:gd name="connsiteX441" fmla="*/ 6366974 w 7220061"/>
                  <a:gd name="connsiteY441" fmla="*/ 4626084 h 11962870"/>
                  <a:gd name="connsiteX442" fmla="*/ 5147258 w 7220061"/>
                  <a:gd name="connsiteY442" fmla="*/ 4262204 h 11962870"/>
                  <a:gd name="connsiteX443" fmla="*/ 5621440 w 7220061"/>
                  <a:gd name="connsiteY443" fmla="*/ 4262204 h 11962870"/>
                  <a:gd name="connsiteX444" fmla="*/ 5801054 w 7220061"/>
                  <a:gd name="connsiteY444" fmla="*/ 4621422 h 11962870"/>
                  <a:gd name="connsiteX445" fmla="*/ 5621440 w 7220061"/>
                  <a:gd name="connsiteY445" fmla="*/ 4980652 h 11962870"/>
                  <a:gd name="connsiteX446" fmla="*/ 5147258 w 7220061"/>
                  <a:gd name="connsiteY446" fmla="*/ 4980652 h 11962870"/>
                  <a:gd name="connsiteX447" fmla="*/ 4967643 w 7220061"/>
                  <a:gd name="connsiteY447" fmla="*/ 4621422 h 11962870"/>
                  <a:gd name="connsiteX448" fmla="*/ 3741592 w 7220061"/>
                  <a:gd name="connsiteY448" fmla="*/ 4248202 h 11962870"/>
                  <a:gd name="connsiteX449" fmla="*/ 4215774 w 7220061"/>
                  <a:gd name="connsiteY449" fmla="*/ 4248202 h 11962870"/>
                  <a:gd name="connsiteX450" fmla="*/ 4395388 w 7220061"/>
                  <a:gd name="connsiteY450" fmla="*/ 4607421 h 11962870"/>
                  <a:gd name="connsiteX451" fmla="*/ 4215774 w 7220061"/>
                  <a:gd name="connsiteY451" fmla="*/ 4966649 h 11962870"/>
                  <a:gd name="connsiteX452" fmla="*/ 3741592 w 7220061"/>
                  <a:gd name="connsiteY452" fmla="*/ 4966649 h 11962870"/>
                  <a:gd name="connsiteX453" fmla="*/ 3561977 w 7220061"/>
                  <a:gd name="connsiteY453" fmla="*/ 4607421 h 11962870"/>
                  <a:gd name="connsiteX454" fmla="*/ 2335916 w 7220061"/>
                  <a:gd name="connsiteY454" fmla="*/ 4248202 h 11962870"/>
                  <a:gd name="connsiteX455" fmla="*/ 2810098 w 7220061"/>
                  <a:gd name="connsiteY455" fmla="*/ 4248202 h 11962870"/>
                  <a:gd name="connsiteX456" fmla="*/ 2989712 w 7220061"/>
                  <a:gd name="connsiteY456" fmla="*/ 4607421 h 11962870"/>
                  <a:gd name="connsiteX457" fmla="*/ 2810098 w 7220061"/>
                  <a:gd name="connsiteY457" fmla="*/ 4966649 h 11962870"/>
                  <a:gd name="connsiteX458" fmla="*/ 2335916 w 7220061"/>
                  <a:gd name="connsiteY458" fmla="*/ 4966649 h 11962870"/>
                  <a:gd name="connsiteX459" fmla="*/ 2156301 w 7220061"/>
                  <a:gd name="connsiteY459" fmla="*/ 4607421 h 11962870"/>
                  <a:gd name="connsiteX460" fmla="*/ 1623742 w 7220061"/>
                  <a:gd name="connsiteY460" fmla="*/ 3870311 h 11962870"/>
                  <a:gd name="connsiteX461" fmla="*/ 2097924 w 7220061"/>
                  <a:gd name="connsiteY461" fmla="*/ 3870311 h 11962870"/>
                  <a:gd name="connsiteX462" fmla="*/ 2277538 w 7220061"/>
                  <a:gd name="connsiteY462" fmla="*/ 4229539 h 11962870"/>
                  <a:gd name="connsiteX463" fmla="*/ 2097924 w 7220061"/>
                  <a:gd name="connsiteY463" fmla="*/ 4588759 h 11962870"/>
                  <a:gd name="connsiteX464" fmla="*/ 1623742 w 7220061"/>
                  <a:gd name="connsiteY464" fmla="*/ 4588759 h 11962870"/>
                  <a:gd name="connsiteX465" fmla="*/ 1444127 w 7220061"/>
                  <a:gd name="connsiteY465" fmla="*/ 4229539 h 11962870"/>
                  <a:gd name="connsiteX466" fmla="*/ 5856325 w 7220061"/>
                  <a:gd name="connsiteY466" fmla="*/ 3867980 h 11962870"/>
                  <a:gd name="connsiteX467" fmla="*/ 6330507 w 7220061"/>
                  <a:gd name="connsiteY467" fmla="*/ 3867980 h 11962870"/>
                  <a:gd name="connsiteX468" fmla="*/ 6510121 w 7220061"/>
                  <a:gd name="connsiteY468" fmla="*/ 4227209 h 11962870"/>
                  <a:gd name="connsiteX469" fmla="*/ 6330507 w 7220061"/>
                  <a:gd name="connsiteY469" fmla="*/ 4586428 h 11962870"/>
                  <a:gd name="connsiteX470" fmla="*/ 5856325 w 7220061"/>
                  <a:gd name="connsiteY470" fmla="*/ 4586428 h 11962870"/>
                  <a:gd name="connsiteX471" fmla="*/ 5676710 w 7220061"/>
                  <a:gd name="connsiteY471" fmla="*/ 4227209 h 11962870"/>
                  <a:gd name="connsiteX472" fmla="*/ 4450649 w 7220061"/>
                  <a:gd name="connsiteY472" fmla="*/ 3867980 h 11962870"/>
                  <a:gd name="connsiteX473" fmla="*/ 4924831 w 7220061"/>
                  <a:gd name="connsiteY473" fmla="*/ 3867980 h 11962870"/>
                  <a:gd name="connsiteX474" fmla="*/ 5104445 w 7220061"/>
                  <a:gd name="connsiteY474" fmla="*/ 4227209 h 11962870"/>
                  <a:gd name="connsiteX475" fmla="*/ 4924831 w 7220061"/>
                  <a:gd name="connsiteY475" fmla="*/ 4586428 h 11962870"/>
                  <a:gd name="connsiteX476" fmla="*/ 4450649 w 7220061"/>
                  <a:gd name="connsiteY476" fmla="*/ 4586428 h 11962870"/>
                  <a:gd name="connsiteX477" fmla="*/ 4271034 w 7220061"/>
                  <a:gd name="connsiteY477" fmla="*/ 4227209 h 11962870"/>
                  <a:gd name="connsiteX478" fmla="*/ 3035642 w 7220061"/>
                  <a:gd name="connsiteY478" fmla="*/ 3867980 h 11962870"/>
                  <a:gd name="connsiteX479" fmla="*/ 3509824 w 7220061"/>
                  <a:gd name="connsiteY479" fmla="*/ 3867980 h 11962870"/>
                  <a:gd name="connsiteX480" fmla="*/ 3689438 w 7220061"/>
                  <a:gd name="connsiteY480" fmla="*/ 4227209 h 11962870"/>
                  <a:gd name="connsiteX481" fmla="*/ 3509824 w 7220061"/>
                  <a:gd name="connsiteY481" fmla="*/ 4586428 h 11962870"/>
                  <a:gd name="connsiteX482" fmla="*/ 3035642 w 7220061"/>
                  <a:gd name="connsiteY482" fmla="*/ 4586428 h 11962870"/>
                  <a:gd name="connsiteX483" fmla="*/ 2856027 w 7220061"/>
                  <a:gd name="connsiteY483" fmla="*/ 4227209 h 11962870"/>
                  <a:gd name="connsiteX484" fmla="*/ 5150375 w 7220061"/>
                  <a:gd name="connsiteY484" fmla="*/ 3487760 h 11962870"/>
                  <a:gd name="connsiteX485" fmla="*/ 5624557 w 7220061"/>
                  <a:gd name="connsiteY485" fmla="*/ 3487760 h 11962870"/>
                  <a:gd name="connsiteX486" fmla="*/ 5804171 w 7220061"/>
                  <a:gd name="connsiteY486" fmla="*/ 3846987 h 11962870"/>
                  <a:gd name="connsiteX487" fmla="*/ 5624557 w 7220061"/>
                  <a:gd name="connsiteY487" fmla="*/ 4206218 h 11962870"/>
                  <a:gd name="connsiteX488" fmla="*/ 5150375 w 7220061"/>
                  <a:gd name="connsiteY488" fmla="*/ 4206218 h 11962870"/>
                  <a:gd name="connsiteX489" fmla="*/ 4970760 w 7220061"/>
                  <a:gd name="connsiteY489" fmla="*/ 3846987 h 11962870"/>
                  <a:gd name="connsiteX490" fmla="*/ 6559037 w 7220061"/>
                  <a:gd name="connsiteY490" fmla="*/ 3483089 h 11962870"/>
                  <a:gd name="connsiteX491" fmla="*/ 7033219 w 7220061"/>
                  <a:gd name="connsiteY491" fmla="*/ 3483089 h 11962870"/>
                  <a:gd name="connsiteX492" fmla="*/ 7212833 w 7220061"/>
                  <a:gd name="connsiteY492" fmla="*/ 3842317 h 11962870"/>
                  <a:gd name="connsiteX493" fmla="*/ 7033219 w 7220061"/>
                  <a:gd name="connsiteY493" fmla="*/ 4201546 h 11962870"/>
                  <a:gd name="connsiteX494" fmla="*/ 6559037 w 7220061"/>
                  <a:gd name="connsiteY494" fmla="*/ 4201546 h 11962870"/>
                  <a:gd name="connsiteX495" fmla="*/ 6379422 w 7220061"/>
                  <a:gd name="connsiteY495" fmla="*/ 3842317 h 11962870"/>
                  <a:gd name="connsiteX496" fmla="*/ 3735368 w 7220061"/>
                  <a:gd name="connsiteY496" fmla="*/ 3483089 h 11962870"/>
                  <a:gd name="connsiteX497" fmla="*/ 4209550 w 7220061"/>
                  <a:gd name="connsiteY497" fmla="*/ 3483089 h 11962870"/>
                  <a:gd name="connsiteX498" fmla="*/ 4389164 w 7220061"/>
                  <a:gd name="connsiteY498" fmla="*/ 3842317 h 11962870"/>
                  <a:gd name="connsiteX499" fmla="*/ 4209550 w 7220061"/>
                  <a:gd name="connsiteY499" fmla="*/ 4201546 h 11962870"/>
                  <a:gd name="connsiteX500" fmla="*/ 3735368 w 7220061"/>
                  <a:gd name="connsiteY500" fmla="*/ 4201546 h 11962870"/>
                  <a:gd name="connsiteX501" fmla="*/ 3555753 w 7220061"/>
                  <a:gd name="connsiteY501" fmla="*/ 3842317 h 11962870"/>
                  <a:gd name="connsiteX502" fmla="*/ 2329692 w 7220061"/>
                  <a:gd name="connsiteY502" fmla="*/ 3483089 h 11962870"/>
                  <a:gd name="connsiteX503" fmla="*/ 2803874 w 7220061"/>
                  <a:gd name="connsiteY503" fmla="*/ 3483089 h 11962870"/>
                  <a:gd name="connsiteX504" fmla="*/ 2983488 w 7220061"/>
                  <a:gd name="connsiteY504" fmla="*/ 3842317 h 11962870"/>
                  <a:gd name="connsiteX505" fmla="*/ 2803874 w 7220061"/>
                  <a:gd name="connsiteY505" fmla="*/ 4201546 h 11962870"/>
                  <a:gd name="connsiteX506" fmla="*/ 2329692 w 7220061"/>
                  <a:gd name="connsiteY506" fmla="*/ 4201546 h 11962870"/>
                  <a:gd name="connsiteX507" fmla="*/ 2150077 w 7220061"/>
                  <a:gd name="connsiteY507" fmla="*/ 3842317 h 11962870"/>
                  <a:gd name="connsiteX508" fmla="*/ 898286 w 7220061"/>
                  <a:gd name="connsiteY508" fmla="*/ 3483085 h 11962870"/>
                  <a:gd name="connsiteX509" fmla="*/ 1372468 w 7220061"/>
                  <a:gd name="connsiteY509" fmla="*/ 3483085 h 11962870"/>
                  <a:gd name="connsiteX510" fmla="*/ 1552082 w 7220061"/>
                  <a:gd name="connsiteY510" fmla="*/ 3842313 h 11962870"/>
                  <a:gd name="connsiteX511" fmla="*/ 1372468 w 7220061"/>
                  <a:gd name="connsiteY511" fmla="*/ 4201543 h 11962870"/>
                  <a:gd name="connsiteX512" fmla="*/ 898286 w 7220061"/>
                  <a:gd name="connsiteY512" fmla="*/ 4201543 h 11962870"/>
                  <a:gd name="connsiteX513" fmla="*/ 718671 w 7220061"/>
                  <a:gd name="connsiteY513" fmla="*/ 3842313 h 11962870"/>
                  <a:gd name="connsiteX514" fmla="*/ 5850101 w 7220061"/>
                  <a:gd name="connsiteY514" fmla="*/ 3102867 h 11962870"/>
                  <a:gd name="connsiteX515" fmla="*/ 6324283 w 7220061"/>
                  <a:gd name="connsiteY515" fmla="*/ 3102867 h 11962870"/>
                  <a:gd name="connsiteX516" fmla="*/ 6503897 w 7220061"/>
                  <a:gd name="connsiteY516" fmla="*/ 3462096 h 11962870"/>
                  <a:gd name="connsiteX517" fmla="*/ 6324283 w 7220061"/>
                  <a:gd name="connsiteY517" fmla="*/ 3821325 h 11962870"/>
                  <a:gd name="connsiteX518" fmla="*/ 5850101 w 7220061"/>
                  <a:gd name="connsiteY518" fmla="*/ 3821325 h 11962870"/>
                  <a:gd name="connsiteX519" fmla="*/ 5670486 w 7220061"/>
                  <a:gd name="connsiteY519" fmla="*/ 3462096 h 11962870"/>
                  <a:gd name="connsiteX520" fmla="*/ 4444425 w 7220061"/>
                  <a:gd name="connsiteY520" fmla="*/ 3102867 h 11962870"/>
                  <a:gd name="connsiteX521" fmla="*/ 4918607 w 7220061"/>
                  <a:gd name="connsiteY521" fmla="*/ 3102867 h 11962870"/>
                  <a:gd name="connsiteX522" fmla="*/ 5098221 w 7220061"/>
                  <a:gd name="connsiteY522" fmla="*/ 3462096 h 11962870"/>
                  <a:gd name="connsiteX523" fmla="*/ 4918607 w 7220061"/>
                  <a:gd name="connsiteY523" fmla="*/ 3821325 h 11962870"/>
                  <a:gd name="connsiteX524" fmla="*/ 4444425 w 7220061"/>
                  <a:gd name="connsiteY524" fmla="*/ 3821325 h 11962870"/>
                  <a:gd name="connsiteX525" fmla="*/ 4264810 w 7220061"/>
                  <a:gd name="connsiteY525" fmla="*/ 3462096 h 11962870"/>
                  <a:gd name="connsiteX526" fmla="*/ 3029418 w 7220061"/>
                  <a:gd name="connsiteY526" fmla="*/ 3102867 h 11962870"/>
                  <a:gd name="connsiteX527" fmla="*/ 3503600 w 7220061"/>
                  <a:gd name="connsiteY527" fmla="*/ 3102867 h 11962870"/>
                  <a:gd name="connsiteX528" fmla="*/ 3683214 w 7220061"/>
                  <a:gd name="connsiteY528" fmla="*/ 3462096 h 11962870"/>
                  <a:gd name="connsiteX529" fmla="*/ 3503600 w 7220061"/>
                  <a:gd name="connsiteY529" fmla="*/ 3821325 h 11962870"/>
                  <a:gd name="connsiteX530" fmla="*/ 3029418 w 7220061"/>
                  <a:gd name="connsiteY530" fmla="*/ 3821325 h 11962870"/>
                  <a:gd name="connsiteX531" fmla="*/ 2849803 w 7220061"/>
                  <a:gd name="connsiteY531" fmla="*/ 3462096 h 11962870"/>
                  <a:gd name="connsiteX532" fmla="*/ 5144151 w 7220061"/>
                  <a:gd name="connsiteY532" fmla="*/ 2722647 h 11962870"/>
                  <a:gd name="connsiteX533" fmla="*/ 5618333 w 7220061"/>
                  <a:gd name="connsiteY533" fmla="*/ 2722647 h 11962870"/>
                  <a:gd name="connsiteX534" fmla="*/ 5797947 w 7220061"/>
                  <a:gd name="connsiteY534" fmla="*/ 3081876 h 11962870"/>
                  <a:gd name="connsiteX535" fmla="*/ 5618333 w 7220061"/>
                  <a:gd name="connsiteY535" fmla="*/ 3441104 h 11962870"/>
                  <a:gd name="connsiteX536" fmla="*/ 5144151 w 7220061"/>
                  <a:gd name="connsiteY536" fmla="*/ 3441104 h 11962870"/>
                  <a:gd name="connsiteX537" fmla="*/ 4964536 w 7220061"/>
                  <a:gd name="connsiteY537" fmla="*/ 3081876 h 11962870"/>
                  <a:gd name="connsiteX538" fmla="*/ 3735368 w 7220061"/>
                  <a:gd name="connsiteY538" fmla="*/ 2722647 h 11962870"/>
                  <a:gd name="connsiteX539" fmla="*/ 4209550 w 7220061"/>
                  <a:gd name="connsiteY539" fmla="*/ 2722647 h 11962870"/>
                  <a:gd name="connsiteX540" fmla="*/ 4389164 w 7220061"/>
                  <a:gd name="connsiteY540" fmla="*/ 3081876 h 11962870"/>
                  <a:gd name="connsiteX541" fmla="*/ 4209550 w 7220061"/>
                  <a:gd name="connsiteY541" fmla="*/ 3441104 h 11962870"/>
                  <a:gd name="connsiteX542" fmla="*/ 3735368 w 7220061"/>
                  <a:gd name="connsiteY542" fmla="*/ 3441104 h 11962870"/>
                  <a:gd name="connsiteX543" fmla="*/ 3555753 w 7220061"/>
                  <a:gd name="connsiteY543" fmla="*/ 3081876 h 11962870"/>
                  <a:gd name="connsiteX544" fmla="*/ 898286 w 7220061"/>
                  <a:gd name="connsiteY544" fmla="*/ 2722642 h 11962870"/>
                  <a:gd name="connsiteX545" fmla="*/ 1372468 w 7220061"/>
                  <a:gd name="connsiteY545" fmla="*/ 2722642 h 11962870"/>
                  <a:gd name="connsiteX546" fmla="*/ 1552082 w 7220061"/>
                  <a:gd name="connsiteY546" fmla="*/ 3081872 h 11962870"/>
                  <a:gd name="connsiteX547" fmla="*/ 1372468 w 7220061"/>
                  <a:gd name="connsiteY547" fmla="*/ 3441101 h 11962870"/>
                  <a:gd name="connsiteX548" fmla="*/ 898286 w 7220061"/>
                  <a:gd name="connsiteY548" fmla="*/ 3441101 h 11962870"/>
                  <a:gd name="connsiteX549" fmla="*/ 718671 w 7220061"/>
                  <a:gd name="connsiteY549" fmla="*/ 3081872 h 11962870"/>
                  <a:gd name="connsiteX550" fmla="*/ 6552813 w 7220061"/>
                  <a:gd name="connsiteY550" fmla="*/ 2717975 h 11962870"/>
                  <a:gd name="connsiteX551" fmla="*/ 7026995 w 7220061"/>
                  <a:gd name="connsiteY551" fmla="*/ 2717975 h 11962870"/>
                  <a:gd name="connsiteX552" fmla="*/ 7206609 w 7220061"/>
                  <a:gd name="connsiteY552" fmla="*/ 3077205 h 11962870"/>
                  <a:gd name="connsiteX553" fmla="*/ 7026995 w 7220061"/>
                  <a:gd name="connsiteY553" fmla="*/ 3436434 h 11962870"/>
                  <a:gd name="connsiteX554" fmla="*/ 6552813 w 7220061"/>
                  <a:gd name="connsiteY554" fmla="*/ 3436434 h 11962870"/>
                  <a:gd name="connsiteX555" fmla="*/ 6373198 w 7220061"/>
                  <a:gd name="connsiteY555" fmla="*/ 3077205 h 11962870"/>
                  <a:gd name="connsiteX556" fmla="*/ 1617518 w 7220061"/>
                  <a:gd name="connsiteY556" fmla="*/ 2344755 h 11962870"/>
                  <a:gd name="connsiteX557" fmla="*/ 2091700 w 7220061"/>
                  <a:gd name="connsiteY557" fmla="*/ 2344755 h 11962870"/>
                  <a:gd name="connsiteX558" fmla="*/ 2271314 w 7220061"/>
                  <a:gd name="connsiteY558" fmla="*/ 2703984 h 11962870"/>
                  <a:gd name="connsiteX559" fmla="*/ 2091700 w 7220061"/>
                  <a:gd name="connsiteY559" fmla="*/ 3063214 h 11962870"/>
                  <a:gd name="connsiteX560" fmla="*/ 1617518 w 7220061"/>
                  <a:gd name="connsiteY560" fmla="*/ 3063214 h 11962870"/>
                  <a:gd name="connsiteX561" fmla="*/ 1437903 w 7220061"/>
                  <a:gd name="connsiteY561" fmla="*/ 2703984 h 11962870"/>
                  <a:gd name="connsiteX562" fmla="*/ 5850101 w 7220061"/>
                  <a:gd name="connsiteY562" fmla="*/ 2342424 h 11962870"/>
                  <a:gd name="connsiteX563" fmla="*/ 6324283 w 7220061"/>
                  <a:gd name="connsiteY563" fmla="*/ 2342424 h 11962870"/>
                  <a:gd name="connsiteX564" fmla="*/ 6503897 w 7220061"/>
                  <a:gd name="connsiteY564" fmla="*/ 2701653 h 11962870"/>
                  <a:gd name="connsiteX565" fmla="*/ 6324283 w 7220061"/>
                  <a:gd name="connsiteY565" fmla="*/ 3060883 h 11962870"/>
                  <a:gd name="connsiteX566" fmla="*/ 5850101 w 7220061"/>
                  <a:gd name="connsiteY566" fmla="*/ 3060883 h 11962870"/>
                  <a:gd name="connsiteX567" fmla="*/ 5670486 w 7220061"/>
                  <a:gd name="connsiteY567" fmla="*/ 2701653 h 11962870"/>
                  <a:gd name="connsiteX568" fmla="*/ 4444425 w 7220061"/>
                  <a:gd name="connsiteY568" fmla="*/ 2342424 h 11962870"/>
                  <a:gd name="connsiteX569" fmla="*/ 4918607 w 7220061"/>
                  <a:gd name="connsiteY569" fmla="*/ 2342424 h 11962870"/>
                  <a:gd name="connsiteX570" fmla="*/ 5098221 w 7220061"/>
                  <a:gd name="connsiteY570" fmla="*/ 2701653 h 11962870"/>
                  <a:gd name="connsiteX571" fmla="*/ 4918607 w 7220061"/>
                  <a:gd name="connsiteY571" fmla="*/ 3060883 h 11962870"/>
                  <a:gd name="connsiteX572" fmla="*/ 4444425 w 7220061"/>
                  <a:gd name="connsiteY572" fmla="*/ 3060883 h 11962870"/>
                  <a:gd name="connsiteX573" fmla="*/ 4264810 w 7220061"/>
                  <a:gd name="connsiteY573" fmla="*/ 2701653 h 11962870"/>
                  <a:gd name="connsiteX574" fmla="*/ 3029418 w 7220061"/>
                  <a:gd name="connsiteY574" fmla="*/ 2342424 h 11962870"/>
                  <a:gd name="connsiteX575" fmla="*/ 3503600 w 7220061"/>
                  <a:gd name="connsiteY575" fmla="*/ 2342424 h 11962870"/>
                  <a:gd name="connsiteX576" fmla="*/ 3683214 w 7220061"/>
                  <a:gd name="connsiteY576" fmla="*/ 2701653 h 11962870"/>
                  <a:gd name="connsiteX577" fmla="*/ 3503600 w 7220061"/>
                  <a:gd name="connsiteY577" fmla="*/ 3060883 h 11962870"/>
                  <a:gd name="connsiteX578" fmla="*/ 3029418 w 7220061"/>
                  <a:gd name="connsiteY578" fmla="*/ 3060883 h 11962870"/>
                  <a:gd name="connsiteX579" fmla="*/ 2849803 w 7220061"/>
                  <a:gd name="connsiteY579" fmla="*/ 2701653 h 11962870"/>
                  <a:gd name="connsiteX580" fmla="*/ 5144151 w 7220061"/>
                  <a:gd name="connsiteY580" fmla="*/ 1962205 h 11962870"/>
                  <a:gd name="connsiteX581" fmla="*/ 5618333 w 7220061"/>
                  <a:gd name="connsiteY581" fmla="*/ 1962205 h 11962870"/>
                  <a:gd name="connsiteX582" fmla="*/ 5797947 w 7220061"/>
                  <a:gd name="connsiteY582" fmla="*/ 2321433 h 11962870"/>
                  <a:gd name="connsiteX583" fmla="*/ 5618333 w 7220061"/>
                  <a:gd name="connsiteY583" fmla="*/ 2680662 h 11962870"/>
                  <a:gd name="connsiteX584" fmla="*/ 5144151 w 7220061"/>
                  <a:gd name="connsiteY584" fmla="*/ 2680662 h 11962870"/>
                  <a:gd name="connsiteX585" fmla="*/ 4964536 w 7220061"/>
                  <a:gd name="connsiteY585" fmla="*/ 2321433 h 11962870"/>
                  <a:gd name="connsiteX586" fmla="*/ 2323468 w 7220061"/>
                  <a:gd name="connsiteY586" fmla="*/ 1957534 h 11962870"/>
                  <a:gd name="connsiteX587" fmla="*/ 2797650 w 7220061"/>
                  <a:gd name="connsiteY587" fmla="*/ 1957534 h 11962870"/>
                  <a:gd name="connsiteX588" fmla="*/ 2977264 w 7220061"/>
                  <a:gd name="connsiteY588" fmla="*/ 2316762 h 11962870"/>
                  <a:gd name="connsiteX589" fmla="*/ 2797650 w 7220061"/>
                  <a:gd name="connsiteY589" fmla="*/ 2675991 h 11962870"/>
                  <a:gd name="connsiteX590" fmla="*/ 2323468 w 7220061"/>
                  <a:gd name="connsiteY590" fmla="*/ 2675991 h 11962870"/>
                  <a:gd name="connsiteX591" fmla="*/ 2143853 w 7220061"/>
                  <a:gd name="connsiteY591" fmla="*/ 2316762 h 11962870"/>
                  <a:gd name="connsiteX592" fmla="*/ 3729144 w 7220061"/>
                  <a:gd name="connsiteY592" fmla="*/ 1957534 h 11962870"/>
                  <a:gd name="connsiteX593" fmla="*/ 4203326 w 7220061"/>
                  <a:gd name="connsiteY593" fmla="*/ 1957534 h 11962870"/>
                  <a:gd name="connsiteX594" fmla="*/ 4382940 w 7220061"/>
                  <a:gd name="connsiteY594" fmla="*/ 2316762 h 11962870"/>
                  <a:gd name="connsiteX595" fmla="*/ 4203326 w 7220061"/>
                  <a:gd name="connsiteY595" fmla="*/ 2675991 h 11962870"/>
                  <a:gd name="connsiteX596" fmla="*/ 3729144 w 7220061"/>
                  <a:gd name="connsiteY596" fmla="*/ 2675991 h 11962870"/>
                  <a:gd name="connsiteX597" fmla="*/ 3549529 w 7220061"/>
                  <a:gd name="connsiteY597" fmla="*/ 2316762 h 11962870"/>
                  <a:gd name="connsiteX598" fmla="*/ 6552813 w 7220061"/>
                  <a:gd name="connsiteY598" fmla="*/ 1957533 h 11962870"/>
                  <a:gd name="connsiteX599" fmla="*/ 7026995 w 7220061"/>
                  <a:gd name="connsiteY599" fmla="*/ 1957533 h 11962870"/>
                  <a:gd name="connsiteX600" fmla="*/ 7206609 w 7220061"/>
                  <a:gd name="connsiteY600" fmla="*/ 2316762 h 11962870"/>
                  <a:gd name="connsiteX601" fmla="*/ 7026995 w 7220061"/>
                  <a:gd name="connsiteY601" fmla="*/ 2675991 h 11962870"/>
                  <a:gd name="connsiteX602" fmla="*/ 6552813 w 7220061"/>
                  <a:gd name="connsiteY602" fmla="*/ 2675991 h 11962870"/>
                  <a:gd name="connsiteX603" fmla="*/ 6373198 w 7220061"/>
                  <a:gd name="connsiteY603" fmla="*/ 2316762 h 11962870"/>
                  <a:gd name="connsiteX604" fmla="*/ 892062 w 7220061"/>
                  <a:gd name="connsiteY604" fmla="*/ 1957529 h 11962870"/>
                  <a:gd name="connsiteX605" fmla="*/ 1366244 w 7220061"/>
                  <a:gd name="connsiteY605" fmla="*/ 1957529 h 11962870"/>
                  <a:gd name="connsiteX606" fmla="*/ 1545858 w 7220061"/>
                  <a:gd name="connsiteY606" fmla="*/ 2316758 h 11962870"/>
                  <a:gd name="connsiteX607" fmla="*/ 1366244 w 7220061"/>
                  <a:gd name="connsiteY607" fmla="*/ 2675988 h 11962870"/>
                  <a:gd name="connsiteX608" fmla="*/ 892062 w 7220061"/>
                  <a:gd name="connsiteY608" fmla="*/ 2675988 h 11962870"/>
                  <a:gd name="connsiteX609" fmla="*/ 712447 w 7220061"/>
                  <a:gd name="connsiteY609" fmla="*/ 2316758 h 11962870"/>
                  <a:gd name="connsiteX610" fmla="*/ 1611294 w 7220061"/>
                  <a:gd name="connsiteY610" fmla="*/ 1579644 h 11962870"/>
                  <a:gd name="connsiteX611" fmla="*/ 2085476 w 7220061"/>
                  <a:gd name="connsiteY611" fmla="*/ 1579644 h 11962870"/>
                  <a:gd name="connsiteX612" fmla="*/ 2265090 w 7220061"/>
                  <a:gd name="connsiteY612" fmla="*/ 1938872 h 11962870"/>
                  <a:gd name="connsiteX613" fmla="*/ 2085476 w 7220061"/>
                  <a:gd name="connsiteY613" fmla="*/ 2298101 h 11962870"/>
                  <a:gd name="connsiteX614" fmla="*/ 1611294 w 7220061"/>
                  <a:gd name="connsiteY614" fmla="*/ 2298101 h 11962870"/>
                  <a:gd name="connsiteX615" fmla="*/ 1431679 w 7220061"/>
                  <a:gd name="connsiteY615" fmla="*/ 1938872 h 11962870"/>
                  <a:gd name="connsiteX616" fmla="*/ 3023194 w 7220061"/>
                  <a:gd name="connsiteY616" fmla="*/ 1577313 h 11962870"/>
                  <a:gd name="connsiteX617" fmla="*/ 3497376 w 7220061"/>
                  <a:gd name="connsiteY617" fmla="*/ 1577313 h 11962870"/>
                  <a:gd name="connsiteX618" fmla="*/ 3676990 w 7220061"/>
                  <a:gd name="connsiteY618" fmla="*/ 1936542 h 11962870"/>
                  <a:gd name="connsiteX619" fmla="*/ 3497376 w 7220061"/>
                  <a:gd name="connsiteY619" fmla="*/ 2295771 h 11962870"/>
                  <a:gd name="connsiteX620" fmla="*/ 3023194 w 7220061"/>
                  <a:gd name="connsiteY620" fmla="*/ 2295771 h 11962870"/>
                  <a:gd name="connsiteX621" fmla="*/ 2843579 w 7220061"/>
                  <a:gd name="connsiteY621" fmla="*/ 1936542 h 11962870"/>
                  <a:gd name="connsiteX622" fmla="*/ 5843877 w 7220061"/>
                  <a:gd name="connsiteY622" fmla="*/ 1577312 h 11962870"/>
                  <a:gd name="connsiteX623" fmla="*/ 6318059 w 7220061"/>
                  <a:gd name="connsiteY623" fmla="*/ 1577312 h 11962870"/>
                  <a:gd name="connsiteX624" fmla="*/ 6497673 w 7220061"/>
                  <a:gd name="connsiteY624" fmla="*/ 1936541 h 11962870"/>
                  <a:gd name="connsiteX625" fmla="*/ 6318059 w 7220061"/>
                  <a:gd name="connsiteY625" fmla="*/ 2295770 h 11962870"/>
                  <a:gd name="connsiteX626" fmla="*/ 5843877 w 7220061"/>
                  <a:gd name="connsiteY626" fmla="*/ 2295770 h 11962870"/>
                  <a:gd name="connsiteX627" fmla="*/ 5664262 w 7220061"/>
                  <a:gd name="connsiteY627" fmla="*/ 1936541 h 11962870"/>
                  <a:gd name="connsiteX628" fmla="*/ 4438201 w 7220061"/>
                  <a:gd name="connsiteY628" fmla="*/ 1577312 h 11962870"/>
                  <a:gd name="connsiteX629" fmla="*/ 4912383 w 7220061"/>
                  <a:gd name="connsiteY629" fmla="*/ 1577312 h 11962870"/>
                  <a:gd name="connsiteX630" fmla="*/ 5091997 w 7220061"/>
                  <a:gd name="connsiteY630" fmla="*/ 1936541 h 11962870"/>
                  <a:gd name="connsiteX631" fmla="*/ 4912383 w 7220061"/>
                  <a:gd name="connsiteY631" fmla="*/ 2295771 h 11962870"/>
                  <a:gd name="connsiteX632" fmla="*/ 4438201 w 7220061"/>
                  <a:gd name="connsiteY632" fmla="*/ 2295771 h 11962870"/>
                  <a:gd name="connsiteX633" fmla="*/ 4258586 w 7220061"/>
                  <a:gd name="connsiteY633" fmla="*/ 1936541 h 11962870"/>
                  <a:gd name="connsiteX634" fmla="*/ 3735368 w 7220061"/>
                  <a:gd name="connsiteY634" fmla="*/ 1177998 h 11962870"/>
                  <a:gd name="connsiteX635" fmla="*/ 4209550 w 7220061"/>
                  <a:gd name="connsiteY635" fmla="*/ 1177998 h 11962870"/>
                  <a:gd name="connsiteX636" fmla="*/ 4389164 w 7220061"/>
                  <a:gd name="connsiteY636" fmla="*/ 1537226 h 11962870"/>
                  <a:gd name="connsiteX637" fmla="*/ 4209550 w 7220061"/>
                  <a:gd name="connsiteY637" fmla="*/ 1896455 h 11962870"/>
                  <a:gd name="connsiteX638" fmla="*/ 3735368 w 7220061"/>
                  <a:gd name="connsiteY638" fmla="*/ 1896455 h 11962870"/>
                  <a:gd name="connsiteX639" fmla="*/ 3555753 w 7220061"/>
                  <a:gd name="connsiteY639" fmla="*/ 1537226 h 11962870"/>
                  <a:gd name="connsiteX640" fmla="*/ 6549706 w 7220061"/>
                  <a:gd name="connsiteY640" fmla="*/ 1177997 h 11962870"/>
                  <a:gd name="connsiteX641" fmla="*/ 7023888 w 7220061"/>
                  <a:gd name="connsiteY641" fmla="*/ 1177997 h 11962870"/>
                  <a:gd name="connsiteX642" fmla="*/ 7203502 w 7220061"/>
                  <a:gd name="connsiteY642" fmla="*/ 1537226 h 11962870"/>
                  <a:gd name="connsiteX643" fmla="*/ 7198338 w 7220061"/>
                  <a:gd name="connsiteY643" fmla="*/ 1547555 h 11962870"/>
                  <a:gd name="connsiteX644" fmla="*/ 7200385 w 7220061"/>
                  <a:gd name="connsiteY644" fmla="*/ 1551649 h 11962870"/>
                  <a:gd name="connsiteX645" fmla="*/ 7020771 w 7220061"/>
                  <a:gd name="connsiteY645" fmla="*/ 1910878 h 11962870"/>
                  <a:gd name="connsiteX646" fmla="*/ 6546589 w 7220061"/>
                  <a:gd name="connsiteY646" fmla="*/ 1910878 h 11962870"/>
                  <a:gd name="connsiteX647" fmla="*/ 6366974 w 7220061"/>
                  <a:gd name="connsiteY647" fmla="*/ 1551649 h 11962870"/>
                  <a:gd name="connsiteX648" fmla="*/ 6372138 w 7220061"/>
                  <a:gd name="connsiteY648" fmla="*/ 1541320 h 11962870"/>
                  <a:gd name="connsiteX649" fmla="*/ 6370091 w 7220061"/>
                  <a:gd name="connsiteY649" fmla="*/ 1537226 h 11962870"/>
                  <a:gd name="connsiteX650" fmla="*/ 2329692 w 7220061"/>
                  <a:gd name="connsiteY650" fmla="*/ 1168667 h 11962870"/>
                  <a:gd name="connsiteX651" fmla="*/ 2803874 w 7220061"/>
                  <a:gd name="connsiteY651" fmla="*/ 1168667 h 11962870"/>
                  <a:gd name="connsiteX652" fmla="*/ 2983488 w 7220061"/>
                  <a:gd name="connsiteY652" fmla="*/ 1527896 h 11962870"/>
                  <a:gd name="connsiteX653" fmla="*/ 2803874 w 7220061"/>
                  <a:gd name="connsiteY653" fmla="*/ 1887125 h 11962870"/>
                  <a:gd name="connsiteX654" fmla="*/ 2329692 w 7220061"/>
                  <a:gd name="connsiteY654" fmla="*/ 1887125 h 11962870"/>
                  <a:gd name="connsiteX655" fmla="*/ 2150077 w 7220061"/>
                  <a:gd name="connsiteY655" fmla="*/ 1527896 h 11962870"/>
                  <a:gd name="connsiteX656" fmla="*/ 4444425 w 7220061"/>
                  <a:gd name="connsiteY656" fmla="*/ 788445 h 11962870"/>
                  <a:gd name="connsiteX657" fmla="*/ 4918607 w 7220061"/>
                  <a:gd name="connsiteY657" fmla="*/ 788445 h 11962870"/>
                  <a:gd name="connsiteX658" fmla="*/ 5098221 w 7220061"/>
                  <a:gd name="connsiteY658" fmla="*/ 1147674 h 11962870"/>
                  <a:gd name="connsiteX659" fmla="*/ 4918607 w 7220061"/>
                  <a:gd name="connsiteY659" fmla="*/ 1506903 h 11962870"/>
                  <a:gd name="connsiteX660" fmla="*/ 4444425 w 7220061"/>
                  <a:gd name="connsiteY660" fmla="*/ 1506903 h 11962870"/>
                  <a:gd name="connsiteX661" fmla="*/ 4264810 w 7220061"/>
                  <a:gd name="connsiteY661" fmla="*/ 1147674 h 11962870"/>
                  <a:gd name="connsiteX662" fmla="*/ 5837532 w 7220061"/>
                  <a:gd name="connsiteY662" fmla="*/ 783320 h 11962870"/>
                  <a:gd name="connsiteX663" fmla="*/ 6311714 w 7220061"/>
                  <a:gd name="connsiteY663" fmla="*/ 783320 h 11962870"/>
                  <a:gd name="connsiteX664" fmla="*/ 6491328 w 7220061"/>
                  <a:gd name="connsiteY664" fmla="*/ 1142549 h 11962870"/>
                  <a:gd name="connsiteX665" fmla="*/ 6311714 w 7220061"/>
                  <a:gd name="connsiteY665" fmla="*/ 1501779 h 11962870"/>
                  <a:gd name="connsiteX666" fmla="*/ 5837532 w 7220061"/>
                  <a:gd name="connsiteY666" fmla="*/ 1501779 h 11962870"/>
                  <a:gd name="connsiteX667" fmla="*/ 5657917 w 7220061"/>
                  <a:gd name="connsiteY667" fmla="*/ 1142549 h 11962870"/>
                  <a:gd name="connsiteX668" fmla="*/ 1633083 w 7220061"/>
                  <a:gd name="connsiteY668" fmla="*/ 774444 h 11962870"/>
                  <a:gd name="connsiteX669" fmla="*/ 2107265 w 7220061"/>
                  <a:gd name="connsiteY669" fmla="*/ 774444 h 11962870"/>
                  <a:gd name="connsiteX670" fmla="*/ 2286879 w 7220061"/>
                  <a:gd name="connsiteY670" fmla="*/ 1133673 h 11962870"/>
                  <a:gd name="connsiteX671" fmla="*/ 2107265 w 7220061"/>
                  <a:gd name="connsiteY671" fmla="*/ 1492902 h 11962870"/>
                  <a:gd name="connsiteX672" fmla="*/ 1633083 w 7220061"/>
                  <a:gd name="connsiteY672" fmla="*/ 1492902 h 11962870"/>
                  <a:gd name="connsiteX673" fmla="*/ 1453468 w 7220061"/>
                  <a:gd name="connsiteY673" fmla="*/ 1133673 h 11962870"/>
                  <a:gd name="connsiteX674" fmla="*/ 3038759 w 7220061"/>
                  <a:gd name="connsiteY674" fmla="*/ 774444 h 11962870"/>
                  <a:gd name="connsiteX675" fmla="*/ 3512941 w 7220061"/>
                  <a:gd name="connsiteY675" fmla="*/ 774444 h 11962870"/>
                  <a:gd name="connsiteX676" fmla="*/ 3692555 w 7220061"/>
                  <a:gd name="connsiteY676" fmla="*/ 1133673 h 11962870"/>
                  <a:gd name="connsiteX677" fmla="*/ 3512941 w 7220061"/>
                  <a:gd name="connsiteY677" fmla="*/ 1492902 h 11962870"/>
                  <a:gd name="connsiteX678" fmla="*/ 3038759 w 7220061"/>
                  <a:gd name="connsiteY678" fmla="*/ 1492902 h 11962870"/>
                  <a:gd name="connsiteX679" fmla="*/ 2859144 w 7220061"/>
                  <a:gd name="connsiteY679" fmla="*/ 1133673 h 11962870"/>
                  <a:gd name="connsiteX680" fmla="*/ 920676 w 7220061"/>
                  <a:gd name="connsiteY680" fmla="*/ 405883 h 11962870"/>
                  <a:gd name="connsiteX681" fmla="*/ 1394858 w 7220061"/>
                  <a:gd name="connsiteY681" fmla="*/ 405883 h 11962870"/>
                  <a:gd name="connsiteX682" fmla="*/ 1574472 w 7220061"/>
                  <a:gd name="connsiteY682" fmla="*/ 765112 h 11962870"/>
                  <a:gd name="connsiteX683" fmla="*/ 1394858 w 7220061"/>
                  <a:gd name="connsiteY683" fmla="*/ 1124341 h 11962870"/>
                  <a:gd name="connsiteX684" fmla="*/ 920676 w 7220061"/>
                  <a:gd name="connsiteY684" fmla="*/ 1124341 h 11962870"/>
                  <a:gd name="connsiteX685" fmla="*/ 741061 w 7220061"/>
                  <a:gd name="connsiteY685" fmla="*/ 765112 h 11962870"/>
                  <a:gd name="connsiteX686" fmla="*/ 5153259 w 7220061"/>
                  <a:gd name="connsiteY686" fmla="*/ 403553 h 11962870"/>
                  <a:gd name="connsiteX687" fmla="*/ 5627441 w 7220061"/>
                  <a:gd name="connsiteY687" fmla="*/ 403553 h 11962870"/>
                  <a:gd name="connsiteX688" fmla="*/ 5807055 w 7220061"/>
                  <a:gd name="connsiteY688" fmla="*/ 762782 h 11962870"/>
                  <a:gd name="connsiteX689" fmla="*/ 5627441 w 7220061"/>
                  <a:gd name="connsiteY689" fmla="*/ 1122011 h 11962870"/>
                  <a:gd name="connsiteX690" fmla="*/ 5153259 w 7220061"/>
                  <a:gd name="connsiteY690" fmla="*/ 1122011 h 11962870"/>
                  <a:gd name="connsiteX691" fmla="*/ 4973644 w 7220061"/>
                  <a:gd name="connsiteY691" fmla="*/ 762782 h 11962870"/>
                  <a:gd name="connsiteX692" fmla="*/ 6561921 w 7220061"/>
                  <a:gd name="connsiteY692" fmla="*/ 403553 h 11962870"/>
                  <a:gd name="connsiteX693" fmla="*/ 7036103 w 7220061"/>
                  <a:gd name="connsiteY693" fmla="*/ 403553 h 11962870"/>
                  <a:gd name="connsiteX694" fmla="*/ 7215717 w 7220061"/>
                  <a:gd name="connsiteY694" fmla="*/ 762782 h 11962870"/>
                  <a:gd name="connsiteX695" fmla="*/ 7036103 w 7220061"/>
                  <a:gd name="connsiteY695" fmla="*/ 1122011 h 11962870"/>
                  <a:gd name="connsiteX696" fmla="*/ 6561921 w 7220061"/>
                  <a:gd name="connsiteY696" fmla="*/ 1122011 h 11962870"/>
                  <a:gd name="connsiteX697" fmla="*/ 6382306 w 7220061"/>
                  <a:gd name="connsiteY697" fmla="*/ 762782 h 11962870"/>
                  <a:gd name="connsiteX698" fmla="*/ 2341907 w 7220061"/>
                  <a:gd name="connsiteY698" fmla="*/ 394222 h 11962870"/>
                  <a:gd name="connsiteX699" fmla="*/ 2816089 w 7220061"/>
                  <a:gd name="connsiteY699" fmla="*/ 394222 h 11962870"/>
                  <a:gd name="connsiteX700" fmla="*/ 2995703 w 7220061"/>
                  <a:gd name="connsiteY700" fmla="*/ 753451 h 11962870"/>
                  <a:gd name="connsiteX701" fmla="*/ 2816089 w 7220061"/>
                  <a:gd name="connsiteY701" fmla="*/ 1112680 h 11962870"/>
                  <a:gd name="connsiteX702" fmla="*/ 2341907 w 7220061"/>
                  <a:gd name="connsiteY702" fmla="*/ 1112680 h 11962870"/>
                  <a:gd name="connsiteX703" fmla="*/ 2162292 w 7220061"/>
                  <a:gd name="connsiteY703" fmla="*/ 753451 h 11962870"/>
                  <a:gd name="connsiteX704" fmla="*/ 5855971 w 7220061"/>
                  <a:gd name="connsiteY704" fmla="*/ 18661 h 11962870"/>
                  <a:gd name="connsiteX705" fmla="*/ 6330153 w 7220061"/>
                  <a:gd name="connsiteY705" fmla="*/ 18661 h 11962870"/>
                  <a:gd name="connsiteX706" fmla="*/ 6509767 w 7220061"/>
                  <a:gd name="connsiteY706" fmla="*/ 377890 h 11962870"/>
                  <a:gd name="connsiteX707" fmla="*/ 6330153 w 7220061"/>
                  <a:gd name="connsiteY707" fmla="*/ 737119 h 11962870"/>
                  <a:gd name="connsiteX708" fmla="*/ 5855971 w 7220061"/>
                  <a:gd name="connsiteY708" fmla="*/ 737119 h 11962870"/>
                  <a:gd name="connsiteX709" fmla="*/ 5676356 w 7220061"/>
                  <a:gd name="connsiteY709" fmla="*/ 377890 h 11962870"/>
                  <a:gd name="connsiteX710" fmla="*/ 1645298 w 7220061"/>
                  <a:gd name="connsiteY710" fmla="*/ 0 h 11962870"/>
                  <a:gd name="connsiteX711" fmla="*/ 2119480 w 7220061"/>
                  <a:gd name="connsiteY711" fmla="*/ 0 h 11962870"/>
                  <a:gd name="connsiteX712" fmla="*/ 2299094 w 7220061"/>
                  <a:gd name="connsiteY712" fmla="*/ 359228 h 11962870"/>
                  <a:gd name="connsiteX713" fmla="*/ 2119480 w 7220061"/>
                  <a:gd name="connsiteY713" fmla="*/ 718457 h 11962870"/>
                  <a:gd name="connsiteX714" fmla="*/ 1645298 w 7220061"/>
                  <a:gd name="connsiteY714" fmla="*/ 718457 h 11962870"/>
                  <a:gd name="connsiteX715" fmla="*/ 1465683 w 7220061"/>
                  <a:gd name="connsiteY715" fmla="*/ 359228 h 1196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Lst>
                <a:rect l="l" t="t" r="r" b="b"/>
                <a:pathLst>
                  <a:path w="7220061" h="11962870">
                    <a:moveTo>
                      <a:pt x="3721803" y="11244412"/>
                    </a:moveTo>
                    <a:lnTo>
                      <a:pt x="4195985" y="11244412"/>
                    </a:lnTo>
                    <a:lnTo>
                      <a:pt x="4375599" y="11603641"/>
                    </a:lnTo>
                    <a:lnTo>
                      <a:pt x="4195985" y="11962870"/>
                    </a:lnTo>
                    <a:lnTo>
                      <a:pt x="3721803" y="11962870"/>
                    </a:lnTo>
                    <a:lnTo>
                      <a:pt x="3542188" y="11603641"/>
                    </a:lnTo>
                    <a:close/>
                    <a:moveTo>
                      <a:pt x="2316127" y="11244412"/>
                    </a:moveTo>
                    <a:lnTo>
                      <a:pt x="2790309" y="11244412"/>
                    </a:lnTo>
                    <a:lnTo>
                      <a:pt x="2969923" y="11603641"/>
                    </a:lnTo>
                    <a:lnTo>
                      <a:pt x="2790309" y="11962870"/>
                    </a:lnTo>
                    <a:lnTo>
                      <a:pt x="2316127" y="11962870"/>
                    </a:lnTo>
                    <a:lnTo>
                      <a:pt x="2136512" y="11603641"/>
                    </a:lnTo>
                    <a:close/>
                    <a:moveTo>
                      <a:pt x="884721" y="11244412"/>
                    </a:moveTo>
                    <a:lnTo>
                      <a:pt x="1358903" y="11244412"/>
                    </a:lnTo>
                    <a:lnTo>
                      <a:pt x="1538517" y="11603641"/>
                    </a:lnTo>
                    <a:lnTo>
                      <a:pt x="1358903" y="11962870"/>
                    </a:lnTo>
                    <a:lnTo>
                      <a:pt x="884721" y="11962870"/>
                    </a:lnTo>
                    <a:lnTo>
                      <a:pt x="705106" y="11603641"/>
                    </a:lnTo>
                    <a:close/>
                    <a:moveTo>
                      <a:pt x="1603953" y="10866521"/>
                    </a:moveTo>
                    <a:lnTo>
                      <a:pt x="2078135" y="10866521"/>
                    </a:lnTo>
                    <a:lnTo>
                      <a:pt x="2257749" y="11225750"/>
                    </a:lnTo>
                    <a:lnTo>
                      <a:pt x="2078135" y="11584979"/>
                    </a:lnTo>
                    <a:lnTo>
                      <a:pt x="1603953" y="11584979"/>
                    </a:lnTo>
                    <a:lnTo>
                      <a:pt x="1424338" y="11225750"/>
                    </a:lnTo>
                    <a:close/>
                    <a:moveTo>
                      <a:pt x="4430860" y="10864191"/>
                    </a:moveTo>
                    <a:lnTo>
                      <a:pt x="4905042" y="10864191"/>
                    </a:lnTo>
                    <a:lnTo>
                      <a:pt x="5084656" y="11223420"/>
                    </a:lnTo>
                    <a:lnTo>
                      <a:pt x="4905042" y="11582649"/>
                    </a:lnTo>
                    <a:lnTo>
                      <a:pt x="4430860" y="11582649"/>
                    </a:lnTo>
                    <a:lnTo>
                      <a:pt x="4251245" y="11223420"/>
                    </a:lnTo>
                    <a:close/>
                    <a:moveTo>
                      <a:pt x="3015853" y="10864191"/>
                    </a:moveTo>
                    <a:lnTo>
                      <a:pt x="3490035" y="10864191"/>
                    </a:lnTo>
                    <a:lnTo>
                      <a:pt x="3669649" y="11223420"/>
                    </a:lnTo>
                    <a:lnTo>
                      <a:pt x="3490035" y="11582649"/>
                    </a:lnTo>
                    <a:lnTo>
                      <a:pt x="3015853" y="11582649"/>
                    </a:lnTo>
                    <a:lnTo>
                      <a:pt x="2836238" y="11223420"/>
                    </a:lnTo>
                    <a:close/>
                    <a:moveTo>
                      <a:pt x="5130586" y="10483970"/>
                    </a:moveTo>
                    <a:lnTo>
                      <a:pt x="5604768" y="10483970"/>
                    </a:lnTo>
                    <a:lnTo>
                      <a:pt x="5784382" y="10843199"/>
                    </a:lnTo>
                    <a:lnTo>
                      <a:pt x="5604768" y="11202428"/>
                    </a:lnTo>
                    <a:lnTo>
                      <a:pt x="5130586" y="11202428"/>
                    </a:lnTo>
                    <a:lnTo>
                      <a:pt x="4950971" y="10843199"/>
                    </a:lnTo>
                    <a:close/>
                    <a:moveTo>
                      <a:pt x="6539248" y="10479299"/>
                    </a:moveTo>
                    <a:lnTo>
                      <a:pt x="7013430" y="10479299"/>
                    </a:lnTo>
                    <a:lnTo>
                      <a:pt x="7193044" y="10838528"/>
                    </a:lnTo>
                    <a:lnTo>
                      <a:pt x="7013430" y="11197757"/>
                    </a:lnTo>
                    <a:lnTo>
                      <a:pt x="6539248" y="11197757"/>
                    </a:lnTo>
                    <a:lnTo>
                      <a:pt x="6359633" y="10838528"/>
                    </a:lnTo>
                    <a:close/>
                    <a:moveTo>
                      <a:pt x="3715579" y="10479299"/>
                    </a:moveTo>
                    <a:lnTo>
                      <a:pt x="4189761" y="10479299"/>
                    </a:lnTo>
                    <a:lnTo>
                      <a:pt x="4369375" y="10838528"/>
                    </a:lnTo>
                    <a:lnTo>
                      <a:pt x="4189761" y="11197757"/>
                    </a:lnTo>
                    <a:lnTo>
                      <a:pt x="3715579" y="11197757"/>
                    </a:lnTo>
                    <a:lnTo>
                      <a:pt x="3535964" y="10838528"/>
                    </a:lnTo>
                    <a:close/>
                    <a:moveTo>
                      <a:pt x="2309903" y="10479299"/>
                    </a:moveTo>
                    <a:lnTo>
                      <a:pt x="2784085" y="10479299"/>
                    </a:lnTo>
                    <a:lnTo>
                      <a:pt x="2963699" y="10838528"/>
                    </a:lnTo>
                    <a:lnTo>
                      <a:pt x="2784085" y="11197757"/>
                    </a:lnTo>
                    <a:lnTo>
                      <a:pt x="2309903" y="11197757"/>
                    </a:lnTo>
                    <a:lnTo>
                      <a:pt x="2130288" y="10838528"/>
                    </a:lnTo>
                    <a:close/>
                    <a:moveTo>
                      <a:pt x="878497" y="10479299"/>
                    </a:moveTo>
                    <a:lnTo>
                      <a:pt x="1352679" y="10479299"/>
                    </a:lnTo>
                    <a:lnTo>
                      <a:pt x="1532293" y="10838528"/>
                    </a:lnTo>
                    <a:lnTo>
                      <a:pt x="1352679" y="11197757"/>
                    </a:lnTo>
                    <a:lnTo>
                      <a:pt x="878497" y="11197757"/>
                    </a:lnTo>
                    <a:lnTo>
                      <a:pt x="698882" y="10838528"/>
                    </a:lnTo>
                    <a:close/>
                    <a:moveTo>
                      <a:pt x="1597729" y="10101408"/>
                    </a:moveTo>
                    <a:lnTo>
                      <a:pt x="2071911" y="10101408"/>
                    </a:lnTo>
                    <a:lnTo>
                      <a:pt x="2251525" y="10460637"/>
                    </a:lnTo>
                    <a:lnTo>
                      <a:pt x="2071911" y="10819866"/>
                    </a:lnTo>
                    <a:lnTo>
                      <a:pt x="1597729" y="10819866"/>
                    </a:lnTo>
                    <a:lnTo>
                      <a:pt x="1418114" y="10460637"/>
                    </a:lnTo>
                    <a:close/>
                    <a:moveTo>
                      <a:pt x="5830312" y="10099078"/>
                    </a:moveTo>
                    <a:lnTo>
                      <a:pt x="6304494" y="10099078"/>
                    </a:lnTo>
                    <a:lnTo>
                      <a:pt x="6484108" y="10458307"/>
                    </a:lnTo>
                    <a:lnTo>
                      <a:pt x="6304494" y="10817536"/>
                    </a:lnTo>
                    <a:lnTo>
                      <a:pt x="5830312" y="10817536"/>
                    </a:lnTo>
                    <a:lnTo>
                      <a:pt x="5650697" y="10458307"/>
                    </a:lnTo>
                    <a:close/>
                    <a:moveTo>
                      <a:pt x="4424636" y="10099078"/>
                    </a:moveTo>
                    <a:lnTo>
                      <a:pt x="4898818" y="10099078"/>
                    </a:lnTo>
                    <a:lnTo>
                      <a:pt x="5078432" y="10458307"/>
                    </a:lnTo>
                    <a:lnTo>
                      <a:pt x="4898818" y="10817536"/>
                    </a:lnTo>
                    <a:lnTo>
                      <a:pt x="4424636" y="10817536"/>
                    </a:lnTo>
                    <a:lnTo>
                      <a:pt x="4245021" y="10458307"/>
                    </a:lnTo>
                    <a:close/>
                    <a:moveTo>
                      <a:pt x="3009629" y="10099078"/>
                    </a:moveTo>
                    <a:lnTo>
                      <a:pt x="3483811" y="10099078"/>
                    </a:lnTo>
                    <a:lnTo>
                      <a:pt x="3663425" y="10458307"/>
                    </a:lnTo>
                    <a:lnTo>
                      <a:pt x="3483811" y="10817536"/>
                    </a:lnTo>
                    <a:lnTo>
                      <a:pt x="3009629" y="10817536"/>
                    </a:lnTo>
                    <a:lnTo>
                      <a:pt x="2830014" y="10458307"/>
                    </a:lnTo>
                    <a:close/>
                    <a:moveTo>
                      <a:pt x="5134522" y="9708697"/>
                    </a:moveTo>
                    <a:lnTo>
                      <a:pt x="5608704" y="9708697"/>
                    </a:lnTo>
                    <a:lnTo>
                      <a:pt x="5788318" y="10067926"/>
                    </a:lnTo>
                    <a:lnTo>
                      <a:pt x="5608704" y="10427155"/>
                    </a:lnTo>
                    <a:lnTo>
                      <a:pt x="5134522" y="10427155"/>
                    </a:lnTo>
                    <a:lnTo>
                      <a:pt x="4954907" y="10067926"/>
                    </a:lnTo>
                    <a:close/>
                    <a:moveTo>
                      <a:pt x="6536141" y="9699768"/>
                    </a:moveTo>
                    <a:lnTo>
                      <a:pt x="7010323" y="9699768"/>
                    </a:lnTo>
                    <a:lnTo>
                      <a:pt x="7189937" y="10058997"/>
                    </a:lnTo>
                    <a:lnTo>
                      <a:pt x="7184774" y="10069323"/>
                    </a:lnTo>
                    <a:lnTo>
                      <a:pt x="7186820" y="10073415"/>
                    </a:lnTo>
                    <a:lnTo>
                      <a:pt x="7007206" y="10432644"/>
                    </a:lnTo>
                    <a:lnTo>
                      <a:pt x="6533024" y="10432644"/>
                    </a:lnTo>
                    <a:lnTo>
                      <a:pt x="6353409" y="10073415"/>
                    </a:lnTo>
                    <a:lnTo>
                      <a:pt x="6358572" y="10063089"/>
                    </a:lnTo>
                    <a:lnTo>
                      <a:pt x="6356526" y="10058997"/>
                    </a:lnTo>
                    <a:close/>
                    <a:moveTo>
                      <a:pt x="3721803" y="9699768"/>
                    </a:moveTo>
                    <a:lnTo>
                      <a:pt x="4195985" y="9699768"/>
                    </a:lnTo>
                    <a:lnTo>
                      <a:pt x="4375599" y="10058997"/>
                    </a:lnTo>
                    <a:lnTo>
                      <a:pt x="4195985" y="10418226"/>
                    </a:lnTo>
                    <a:lnTo>
                      <a:pt x="3721803" y="10418226"/>
                    </a:lnTo>
                    <a:lnTo>
                      <a:pt x="3542188" y="10058997"/>
                    </a:lnTo>
                    <a:close/>
                    <a:moveTo>
                      <a:pt x="4430860" y="9310216"/>
                    </a:moveTo>
                    <a:lnTo>
                      <a:pt x="4905042" y="9310216"/>
                    </a:lnTo>
                    <a:lnTo>
                      <a:pt x="5084656" y="9669445"/>
                    </a:lnTo>
                    <a:lnTo>
                      <a:pt x="4905042" y="10028674"/>
                    </a:lnTo>
                    <a:lnTo>
                      <a:pt x="4430860" y="10028674"/>
                    </a:lnTo>
                    <a:lnTo>
                      <a:pt x="4251245" y="9669445"/>
                    </a:lnTo>
                    <a:close/>
                    <a:moveTo>
                      <a:pt x="179615" y="9307112"/>
                    </a:moveTo>
                    <a:lnTo>
                      <a:pt x="653797" y="9307112"/>
                    </a:lnTo>
                    <a:lnTo>
                      <a:pt x="833411" y="9666341"/>
                    </a:lnTo>
                    <a:lnTo>
                      <a:pt x="653797" y="10025570"/>
                    </a:lnTo>
                    <a:lnTo>
                      <a:pt x="179615" y="10025570"/>
                    </a:lnTo>
                    <a:lnTo>
                      <a:pt x="0" y="9666341"/>
                    </a:lnTo>
                    <a:close/>
                    <a:moveTo>
                      <a:pt x="5844287" y="9305087"/>
                    </a:moveTo>
                    <a:lnTo>
                      <a:pt x="6318469" y="9305087"/>
                    </a:lnTo>
                    <a:lnTo>
                      <a:pt x="6498083" y="9664316"/>
                    </a:lnTo>
                    <a:lnTo>
                      <a:pt x="6318469" y="10023545"/>
                    </a:lnTo>
                    <a:lnTo>
                      <a:pt x="5844287" y="10023545"/>
                    </a:lnTo>
                    <a:lnTo>
                      <a:pt x="5664672" y="9664316"/>
                    </a:lnTo>
                    <a:close/>
                    <a:moveTo>
                      <a:pt x="3025194" y="9296214"/>
                    </a:moveTo>
                    <a:lnTo>
                      <a:pt x="3499376" y="9296214"/>
                    </a:lnTo>
                    <a:lnTo>
                      <a:pt x="3678990" y="9655443"/>
                    </a:lnTo>
                    <a:lnTo>
                      <a:pt x="3499376" y="10014672"/>
                    </a:lnTo>
                    <a:lnTo>
                      <a:pt x="3025194" y="10014672"/>
                    </a:lnTo>
                    <a:lnTo>
                      <a:pt x="2845579" y="9655443"/>
                    </a:lnTo>
                    <a:close/>
                    <a:moveTo>
                      <a:pt x="907111" y="8927654"/>
                    </a:moveTo>
                    <a:lnTo>
                      <a:pt x="1381293" y="8927654"/>
                    </a:lnTo>
                    <a:lnTo>
                      <a:pt x="1560907" y="9286883"/>
                    </a:lnTo>
                    <a:lnTo>
                      <a:pt x="1381293" y="9646112"/>
                    </a:lnTo>
                    <a:lnTo>
                      <a:pt x="907111" y="9646112"/>
                    </a:lnTo>
                    <a:lnTo>
                      <a:pt x="727496" y="9286883"/>
                    </a:lnTo>
                    <a:close/>
                    <a:moveTo>
                      <a:pt x="6548356" y="8925324"/>
                    </a:moveTo>
                    <a:lnTo>
                      <a:pt x="7022538" y="8925324"/>
                    </a:lnTo>
                    <a:lnTo>
                      <a:pt x="7202152" y="9284553"/>
                    </a:lnTo>
                    <a:lnTo>
                      <a:pt x="7022538" y="9643782"/>
                    </a:lnTo>
                    <a:lnTo>
                      <a:pt x="6548356" y="9643782"/>
                    </a:lnTo>
                    <a:lnTo>
                      <a:pt x="6368741" y="9284553"/>
                    </a:lnTo>
                    <a:close/>
                    <a:moveTo>
                      <a:pt x="5139694" y="8925324"/>
                    </a:moveTo>
                    <a:lnTo>
                      <a:pt x="5613876" y="8925324"/>
                    </a:lnTo>
                    <a:lnTo>
                      <a:pt x="5793490" y="9284553"/>
                    </a:lnTo>
                    <a:lnTo>
                      <a:pt x="5613876" y="9643782"/>
                    </a:lnTo>
                    <a:lnTo>
                      <a:pt x="5139694" y="9643782"/>
                    </a:lnTo>
                    <a:lnTo>
                      <a:pt x="4960079" y="9284553"/>
                    </a:lnTo>
                    <a:close/>
                    <a:moveTo>
                      <a:pt x="2328342" y="8915993"/>
                    </a:moveTo>
                    <a:lnTo>
                      <a:pt x="2802524" y="8915993"/>
                    </a:lnTo>
                    <a:lnTo>
                      <a:pt x="2982138" y="9275222"/>
                    </a:lnTo>
                    <a:lnTo>
                      <a:pt x="2802524" y="9634451"/>
                    </a:lnTo>
                    <a:lnTo>
                      <a:pt x="2328342" y="9634451"/>
                    </a:lnTo>
                    <a:lnTo>
                      <a:pt x="2148727" y="9275222"/>
                    </a:lnTo>
                    <a:close/>
                    <a:moveTo>
                      <a:pt x="3734018" y="8915164"/>
                    </a:moveTo>
                    <a:lnTo>
                      <a:pt x="4208200" y="8915164"/>
                    </a:lnTo>
                    <a:lnTo>
                      <a:pt x="4387814" y="9274393"/>
                    </a:lnTo>
                    <a:lnTo>
                      <a:pt x="4208200" y="9633622"/>
                    </a:lnTo>
                    <a:lnTo>
                      <a:pt x="3734018" y="9633622"/>
                    </a:lnTo>
                    <a:lnTo>
                      <a:pt x="3554403" y="9274393"/>
                    </a:lnTo>
                    <a:close/>
                    <a:moveTo>
                      <a:pt x="5842406" y="8540432"/>
                    </a:moveTo>
                    <a:lnTo>
                      <a:pt x="6316588" y="8540432"/>
                    </a:lnTo>
                    <a:lnTo>
                      <a:pt x="6496202" y="8899661"/>
                    </a:lnTo>
                    <a:lnTo>
                      <a:pt x="6316588" y="9258890"/>
                    </a:lnTo>
                    <a:lnTo>
                      <a:pt x="5842406" y="9258890"/>
                    </a:lnTo>
                    <a:lnTo>
                      <a:pt x="5662791" y="8899661"/>
                    </a:lnTo>
                    <a:close/>
                    <a:moveTo>
                      <a:pt x="191830" y="8532668"/>
                    </a:moveTo>
                    <a:lnTo>
                      <a:pt x="666012" y="8532668"/>
                    </a:lnTo>
                    <a:lnTo>
                      <a:pt x="845626" y="8891897"/>
                    </a:lnTo>
                    <a:lnTo>
                      <a:pt x="666012" y="9251126"/>
                    </a:lnTo>
                    <a:lnTo>
                      <a:pt x="191830" y="9251126"/>
                    </a:lnTo>
                    <a:lnTo>
                      <a:pt x="12215" y="8891897"/>
                    </a:lnTo>
                    <a:close/>
                    <a:moveTo>
                      <a:pt x="4443075" y="8525612"/>
                    </a:moveTo>
                    <a:lnTo>
                      <a:pt x="4917257" y="8525612"/>
                    </a:lnTo>
                    <a:lnTo>
                      <a:pt x="5096871" y="8884841"/>
                    </a:lnTo>
                    <a:lnTo>
                      <a:pt x="4917257" y="9244070"/>
                    </a:lnTo>
                    <a:lnTo>
                      <a:pt x="4443075" y="9244070"/>
                    </a:lnTo>
                    <a:lnTo>
                      <a:pt x="4263460" y="8884841"/>
                    </a:lnTo>
                    <a:close/>
                    <a:moveTo>
                      <a:pt x="1631733" y="8521770"/>
                    </a:moveTo>
                    <a:lnTo>
                      <a:pt x="2105915" y="8521770"/>
                    </a:lnTo>
                    <a:lnTo>
                      <a:pt x="2285529" y="8880999"/>
                    </a:lnTo>
                    <a:lnTo>
                      <a:pt x="2105915" y="9240228"/>
                    </a:lnTo>
                    <a:lnTo>
                      <a:pt x="1631733" y="9240228"/>
                    </a:lnTo>
                    <a:lnTo>
                      <a:pt x="1452118" y="8880999"/>
                    </a:lnTo>
                    <a:close/>
                    <a:moveTo>
                      <a:pt x="3037409" y="8511610"/>
                    </a:moveTo>
                    <a:lnTo>
                      <a:pt x="3511591" y="8511610"/>
                    </a:lnTo>
                    <a:lnTo>
                      <a:pt x="3691205" y="8870839"/>
                    </a:lnTo>
                    <a:lnTo>
                      <a:pt x="3511591" y="9230068"/>
                    </a:lnTo>
                    <a:lnTo>
                      <a:pt x="3037409" y="9230068"/>
                    </a:lnTo>
                    <a:lnTo>
                      <a:pt x="2857794" y="8870839"/>
                    </a:lnTo>
                    <a:close/>
                    <a:moveTo>
                      <a:pt x="2329404" y="8141556"/>
                    </a:moveTo>
                    <a:lnTo>
                      <a:pt x="2803586" y="8141556"/>
                    </a:lnTo>
                    <a:lnTo>
                      <a:pt x="2983200" y="8500785"/>
                    </a:lnTo>
                    <a:lnTo>
                      <a:pt x="2803586" y="8860014"/>
                    </a:lnTo>
                    <a:lnTo>
                      <a:pt x="2329404" y="8860014"/>
                    </a:lnTo>
                    <a:lnTo>
                      <a:pt x="2149789" y="8500785"/>
                    </a:lnTo>
                    <a:close/>
                    <a:moveTo>
                      <a:pt x="5137926" y="8129419"/>
                    </a:moveTo>
                    <a:lnTo>
                      <a:pt x="5612108" y="8129419"/>
                    </a:lnTo>
                    <a:lnTo>
                      <a:pt x="5791722" y="8488648"/>
                    </a:lnTo>
                    <a:lnTo>
                      <a:pt x="5612108" y="8847877"/>
                    </a:lnTo>
                    <a:lnTo>
                      <a:pt x="5137926" y="8847877"/>
                    </a:lnTo>
                    <a:lnTo>
                      <a:pt x="4958311" y="8488648"/>
                    </a:lnTo>
                    <a:close/>
                    <a:moveTo>
                      <a:pt x="6566265" y="8127241"/>
                    </a:moveTo>
                    <a:lnTo>
                      <a:pt x="7040447" y="8127241"/>
                    </a:lnTo>
                    <a:lnTo>
                      <a:pt x="7220061" y="8486470"/>
                    </a:lnTo>
                    <a:lnTo>
                      <a:pt x="7040447" y="8845699"/>
                    </a:lnTo>
                    <a:lnTo>
                      <a:pt x="6566265" y="8845699"/>
                    </a:lnTo>
                    <a:lnTo>
                      <a:pt x="6386650" y="8486470"/>
                    </a:lnTo>
                    <a:close/>
                    <a:moveTo>
                      <a:pt x="3747583" y="8111076"/>
                    </a:moveTo>
                    <a:lnTo>
                      <a:pt x="4221765" y="8111076"/>
                    </a:lnTo>
                    <a:lnTo>
                      <a:pt x="4401379" y="8470305"/>
                    </a:lnTo>
                    <a:lnTo>
                      <a:pt x="4221765" y="8829534"/>
                    </a:lnTo>
                    <a:lnTo>
                      <a:pt x="3747583" y="8829534"/>
                    </a:lnTo>
                    <a:lnTo>
                      <a:pt x="3567968" y="8470305"/>
                    </a:lnTo>
                    <a:close/>
                    <a:moveTo>
                      <a:pt x="913568" y="8111076"/>
                    </a:moveTo>
                    <a:lnTo>
                      <a:pt x="1387750" y="8111076"/>
                    </a:lnTo>
                    <a:lnTo>
                      <a:pt x="1567364" y="8470305"/>
                    </a:lnTo>
                    <a:lnTo>
                      <a:pt x="1387750" y="8829534"/>
                    </a:lnTo>
                    <a:lnTo>
                      <a:pt x="913568" y="8829534"/>
                    </a:lnTo>
                    <a:lnTo>
                      <a:pt x="733953" y="8470305"/>
                    </a:lnTo>
                    <a:close/>
                    <a:moveTo>
                      <a:pt x="5850101" y="7751847"/>
                    </a:moveTo>
                    <a:lnTo>
                      <a:pt x="6324283" y="7751847"/>
                    </a:lnTo>
                    <a:lnTo>
                      <a:pt x="6503897" y="8111076"/>
                    </a:lnTo>
                    <a:lnTo>
                      <a:pt x="6324283" y="8470305"/>
                    </a:lnTo>
                    <a:lnTo>
                      <a:pt x="5850101" y="8470305"/>
                    </a:lnTo>
                    <a:lnTo>
                      <a:pt x="5670486" y="8111076"/>
                    </a:lnTo>
                    <a:close/>
                    <a:moveTo>
                      <a:pt x="4441318" y="7720430"/>
                    </a:moveTo>
                    <a:lnTo>
                      <a:pt x="4915500" y="7720430"/>
                    </a:lnTo>
                    <a:lnTo>
                      <a:pt x="5095114" y="8079659"/>
                    </a:lnTo>
                    <a:lnTo>
                      <a:pt x="4915500" y="8438888"/>
                    </a:lnTo>
                    <a:lnTo>
                      <a:pt x="4441318" y="8438888"/>
                    </a:lnTo>
                    <a:lnTo>
                      <a:pt x="4261703" y="8079659"/>
                    </a:lnTo>
                    <a:close/>
                    <a:moveTo>
                      <a:pt x="3035642" y="7720430"/>
                    </a:moveTo>
                    <a:lnTo>
                      <a:pt x="3509824" y="7720430"/>
                    </a:lnTo>
                    <a:lnTo>
                      <a:pt x="3689438" y="8079659"/>
                    </a:lnTo>
                    <a:lnTo>
                      <a:pt x="3509824" y="8438888"/>
                    </a:lnTo>
                    <a:lnTo>
                      <a:pt x="3035642" y="8438888"/>
                    </a:lnTo>
                    <a:lnTo>
                      <a:pt x="2856027" y="8079659"/>
                    </a:lnTo>
                    <a:close/>
                    <a:moveTo>
                      <a:pt x="2313020" y="7345963"/>
                    </a:moveTo>
                    <a:lnTo>
                      <a:pt x="2787202" y="7345963"/>
                    </a:lnTo>
                    <a:lnTo>
                      <a:pt x="2966816" y="7705192"/>
                    </a:lnTo>
                    <a:lnTo>
                      <a:pt x="2787202" y="8064421"/>
                    </a:lnTo>
                    <a:lnTo>
                      <a:pt x="2313020" y="8064421"/>
                    </a:lnTo>
                    <a:lnTo>
                      <a:pt x="2133405" y="7705192"/>
                    </a:lnTo>
                    <a:close/>
                    <a:moveTo>
                      <a:pt x="6559158" y="7342858"/>
                    </a:moveTo>
                    <a:lnTo>
                      <a:pt x="7033340" y="7342858"/>
                    </a:lnTo>
                    <a:lnTo>
                      <a:pt x="7212954" y="7702087"/>
                    </a:lnTo>
                    <a:lnTo>
                      <a:pt x="7033340" y="8061316"/>
                    </a:lnTo>
                    <a:lnTo>
                      <a:pt x="6559158" y="8061316"/>
                    </a:lnTo>
                    <a:lnTo>
                      <a:pt x="6379543" y="7702087"/>
                    </a:lnTo>
                    <a:close/>
                    <a:moveTo>
                      <a:pt x="5153482" y="7342858"/>
                    </a:moveTo>
                    <a:lnTo>
                      <a:pt x="5627664" y="7342858"/>
                    </a:lnTo>
                    <a:lnTo>
                      <a:pt x="5807278" y="7702087"/>
                    </a:lnTo>
                    <a:lnTo>
                      <a:pt x="5627664" y="8061316"/>
                    </a:lnTo>
                    <a:lnTo>
                      <a:pt x="5153482" y="8061316"/>
                    </a:lnTo>
                    <a:lnTo>
                      <a:pt x="4973867" y="7702087"/>
                    </a:lnTo>
                    <a:close/>
                    <a:moveTo>
                      <a:pt x="3735368" y="7340209"/>
                    </a:moveTo>
                    <a:lnTo>
                      <a:pt x="4209550" y="7340209"/>
                    </a:lnTo>
                    <a:lnTo>
                      <a:pt x="4389164" y="7699438"/>
                    </a:lnTo>
                    <a:lnTo>
                      <a:pt x="4209550" y="8058667"/>
                    </a:lnTo>
                    <a:lnTo>
                      <a:pt x="3735368" y="8058667"/>
                    </a:lnTo>
                    <a:lnTo>
                      <a:pt x="3555753" y="7699438"/>
                    </a:lnTo>
                    <a:close/>
                    <a:moveTo>
                      <a:pt x="5853208" y="6962637"/>
                    </a:moveTo>
                    <a:lnTo>
                      <a:pt x="6327390" y="6962637"/>
                    </a:lnTo>
                    <a:lnTo>
                      <a:pt x="6507004" y="7321866"/>
                    </a:lnTo>
                    <a:lnTo>
                      <a:pt x="6327390" y="7681095"/>
                    </a:lnTo>
                    <a:lnTo>
                      <a:pt x="5853208" y="7681095"/>
                    </a:lnTo>
                    <a:lnTo>
                      <a:pt x="5673593" y="7321866"/>
                    </a:lnTo>
                    <a:close/>
                    <a:moveTo>
                      <a:pt x="4441318" y="6959988"/>
                    </a:moveTo>
                    <a:lnTo>
                      <a:pt x="4915500" y="6959988"/>
                    </a:lnTo>
                    <a:lnTo>
                      <a:pt x="5095114" y="7319217"/>
                    </a:lnTo>
                    <a:lnTo>
                      <a:pt x="4915500" y="7678446"/>
                    </a:lnTo>
                    <a:lnTo>
                      <a:pt x="4441318" y="7678446"/>
                    </a:lnTo>
                    <a:lnTo>
                      <a:pt x="4261703" y="7319217"/>
                    </a:lnTo>
                    <a:close/>
                    <a:moveTo>
                      <a:pt x="3035642" y="6959988"/>
                    </a:moveTo>
                    <a:lnTo>
                      <a:pt x="3509824" y="6959988"/>
                    </a:lnTo>
                    <a:lnTo>
                      <a:pt x="3689438" y="7319217"/>
                    </a:lnTo>
                    <a:lnTo>
                      <a:pt x="3509824" y="7678446"/>
                    </a:lnTo>
                    <a:lnTo>
                      <a:pt x="3035642" y="7678446"/>
                    </a:lnTo>
                    <a:lnTo>
                      <a:pt x="2856027" y="7319217"/>
                    </a:lnTo>
                    <a:close/>
                    <a:moveTo>
                      <a:pt x="1616401" y="6956411"/>
                    </a:moveTo>
                    <a:lnTo>
                      <a:pt x="2090583" y="6956411"/>
                    </a:lnTo>
                    <a:lnTo>
                      <a:pt x="2270197" y="7315640"/>
                    </a:lnTo>
                    <a:lnTo>
                      <a:pt x="2090583" y="7674869"/>
                    </a:lnTo>
                    <a:lnTo>
                      <a:pt x="1616401" y="7674869"/>
                    </a:lnTo>
                    <a:lnTo>
                      <a:pt x="1436786" y="7315640"/>
                    </a:lnTo>
                    <a:close/>
                    <a:moveTo>
                      <a:pt x="6559158" y="6582416"/>
                    </a:moveTo>
                    <a:lnTo>
                      <a:pt x="7033340" y="6582416"/>
                    </a:lnTo>
                    <a:lnTo>
                      <a:pt x="7212954" y="6941645"/>
                    </a:lnTo>
                    <a:lnTo>
                      <a:pt x="7033340" y="7300874"/>
                    </a:lnTo>
                    <a:lnTo>
                      <a:pt x="6559158" y="7300874"/>
                    </a:lnTo>
                    <a:lnTo>
                      <a:pt x="6379543" y="6941645"/>
                    </a:lnTo>
                    <a:close/>
                    <a:moveTo>
                      <a:pt x="5153482" y="6582416"/>
                    </a:moveTo>
                    <a:lnTo>
                      <a:pt x="5627664" y="6582416"/>
                    </a:lnTo>
                    <a:lnTo>
                      <a:pt x="5807278" y="6941645"/>
                    </a:lnTo>
                    <a:lnTo>
                      <a:pt x="5627664" y="7300874"/>
                    </a:lnTo>
                    <a:lnTo>
                      <a:pt x="5153482" y="7300874"/>
                    </a:lnTo>
                    <a:lnTo>
                      <a:pt x="4973867" y="6941645"/>
                    </a:lnTo>
                    <a:close/>
                    <a:moveTo>
                      <a:pt x="3735368" y="6579767"/>
                    </a:moveTo>
                    <a:lnTo>
                      <a:pt x="4209550" y="6579767"/>
                    </a:lnTo>
                    <a:lnTo>
                      <a:pt x="4389164" y="6938996"/>
                    </a:lnTo>
                    <a:lnTo>
                      <a:pt x="4209550" y="7298225"/>
                    </a:lnTo>
                    <a:lnTo>
                      <a:pt x="3735368" y="7298225"/>
                    </a:lnTo>
                    <a:lnTo>
                      <a:pt x="3555753" y="6938996"/>
                    </a:lnTo>
                    <a:close/>
                    <a:moveTo>
                      <a:pt x="2323468" y="6564524"/>
                    </a:moveTo>
                    <a:lnTo>
                      <a:pt x="2797650" y="6564524"/>
                    </a:lnTo>
                    <a:lnTo>
                      <a:pt x="2977264" y="6923753"/>
                    </a:lnTo>
                    <a:lnTo>
                      <a:pt x="2797650" y="7282982"/>
                    </a:lnTo>
                    <a:lnTo>
                      <a:pt x="2323468" y="7282982"/>
                    </a:lnTo>
                    <a:lnTo>
                      <a:pt x="2143853" y="6923753"/>
                    </a:lnTo>
                    <a:close/>
                    <a:moveTo>
                      <a:pt x="5853208" y="6202195"/>
                    </a:moveTo>
                    <a:lnTo>
                      <a:pt x="6327390" y="6202195"/>
                    </a:lnTo>
                    <a:lnTo>
                      <a:pt x="6507004" y="6561424"/>
                    </a:lnTo>
                    <a:lnTo>
                      <a:pt x="6327390" y="6920653"/>
                    </a:lnTo>
                    <a:lnTo>
                      <a:pt x="5853208" y="6920653"/>
                    </a:lnTo>
                    <a:lnTo>
                      <a:pt x="5673593" y="6561424"/>
                    </a:lnTo>
                    <a:close/>
                    <a:moveTo>
                      <a:pt x="4435094" y="6194875"/>
                    </a:moveTo>
                    <a:lnTo>
                      <a:pt x="4909276" y="6194875"/>
                    </a:lnTo>
                    <a:lnTo>
                      <a:pt x="5088890" y="6554104"/>
                    </a:lnTo>
                    <a:lnTo>
                      <a:pt x="4909276" y="6913333"/>
                    </a:lnTo>
                    <a:lnTo>
                      <a:pt x="4435094" y="6913333"/>
                    </a:lnTo>
                    <a:lnTo>
                      <a:pt x="4255479" y="6554104"/>
                    </a:lnTo>
                    <a:close/>
                    <a:moveTo>
                      <a:pt x="3029418" y="6194875"/>
                    </a:moveTo>
                    <a:lnTo>
                      <a:pt x="3503600" y="6194875"/>
                    </a:lnTo>
                    <a:lnTo>
                      <a:pt x="3683214" y="6554104"/>
                    </a:lnTo>
                    <a:lnTo>
                      <a:pt x="3503600" y="6913333"/>
                    </a:lnTo>
                    <a:lnTo>
                      <a:pt x="3029418" y="6913333"/>
                    </a:lnTo>
                    <a:lnTo>
                      <a:pt x="2849803" y="6554104"/>
                    </a:lnTo>
                    <a:close/>
                    <a:moveTo>
                      <a:pt x="1619518" y="6181967"/>
                    </a:moveTo>
                    <a:lnTo>
                      <a:pt x="2093700" y="6181967"/>
                    </a:lnTo>
                    <a:lnTo>
                      <a:pt x="2273314" y="6541196"/>
                    </a:lnTo>
                    <a:lnTo>
                      <a:pt x="2093700" y="6900425"/>
                    </a:lnTo>
                    <a:lnTo>
                      <a:pt x="1619518" y="6900425"/>
                    </a:lnTo>
                    <a:lnTo>
                      <a:pt x="1439903" y="6541196"/>
                    </a:lnTo>
                    <a:close/>
                    <a:moveTo>
                      <a:pt x="6552934" y="5817305"/>
                    </a:moveTo>
                    <a:lnTo>
                      <a:pt x="7027116" y="5817305"/>
                    </a:lnTo>
                    <a:lnTo>
                      <a:pt x="7206730" y="6176532"/>
                    </a:lnTo>
                    <a:lnTo>
                      <a:pt x="7027116" y="6535761"/>
                    </a:lnTo>
                    <a:lnTo>
                      <a:pt x="6552934" y="6535761"/>
                    </a:lnTo>
                    <a:lnTo>
                      <a:pt x="6373319" y="6176532"/>
                    </a:lnTo>
                    <a:close/>
                    <a:moveTo>
                      <a:pt x="5147258" y="5817305"/>
                    </a:moveTo>
                    <a:lnTo>
                      <a:pt x="5621440" y="5817305"/>
                    </a:lnTo>
                    <a:lnTo>
                      <a:pt x="5801054" y="6176532"/>
                    </a:lnTo>
                    <a:lnTo>
                      <a:pt x="5621440" y="6535761"/>
                    </a:lnTo>
                    <a:lnTo>
                      <a:pt x="5147258" y="6535761"/>
                    </a:lnTo>
                    <a:lnTo>
                      <a:pt x="4967643" y="6176532"/>
                    </a:lnTo>
                    <a:close/>
                    <a:moveTo>
                      <a:pt x="3735368" y="5797080"/>
                    </a:moveTo>
                    <a:lnTo>
                      <a:pt x="4209550" y="5797080"/>
                    </a:lnTo>
                    <a:lnTo>
                      <a:pt x="4389164" y="6156307"/>
                    </a:lnTo>
                    <a:lnTo>
                      <a:pt x="4209550" y="6515536"/>
                    </a:lnTo>
                    <a:lnTo>
                      <a:pt x="3735368" y="6515536"/>
                    </a:lnTo>
                    <a:lnTo>
                      <a:pt x="3555753" y="6156307"/>
                    </a:lnTo>
                    <a:close/>
                    <a:moveTo>
                      <a:pt x="2329692" y="5797080"/>
                    </a:moveTo>
                    <a:lnTo>
                      <a:pt x="2803874" y="5797080"/>
                    </a:lnTo>
                    <a:lnTo>
                      <a:pt x="2983488" y="6156307"/>
                    </a:lnTo>
                    <a:lnTo>
                      <a:pt x="2803874" y="6515536"/>
                    </a:lnTo>
                    <a:lnTo>
                      <a:pt x="2329692" y="6515536"/>
                    </a:lnTo>
                    <a:lnTo>
                      <a:pt x="2150077" y="6156307"/>
                    </a:lnTo>
                    <a:close/>
                    <a:moveTo>
                      <a:pt x="902237" y="5784644"/>
                    </a:moveTo>
                    <a:lnTo>
                      <a:pt x="1376419" y="5784644"/>
                    </a:lnTo>
                    <a:lnTo>
                      <a:pt x="1556033" y="6143872"/>
                    </a:lnTo>
                    <a:lnTo>
                      <a:pt x="1376419" y="6503101"/>
                    </a:lnTo>
                    <a:lnTo>
                      <a:pt x="902237" y="6503101"/>
                    </a:lnTo>
                    <a:lnTo>
                      <a:pt x="722622" y="6143872"/>
                    </a:lnTo>
                    <a:close/>
                    <a:moveTo>
                      <a:pt x="1617518" y="5419190"/>
                    </a:moveTo>
                    <a:lnTo>
                      <a:pt x="2091700" y="5419190"/>
                    </a:lnTo>
                    <a:lnTo>
                      <a:pt x="2271314" y="5778417"/>
                    </a:lnTo>
                    <a:lnTo>
                      <a:pt x="2091700" y="6137645"/>
                    </a:lnTo>
                    <a:lnTo>
                      <a:pt x="1617518" y="6137645"/>
                    </a:lnTo>
                    <a:lnTo>
                      <a:pt x="1437903" y="5778417"/>
                    </a:lnTo>
                    <a:close/>
                    <a:moveTo>
                      <a:pt x="5850101" y="5416859"/>
                    </a:moveTo>
                    <a:lnTo>
                      <a:pt x="6324283" y="5416859"/>
                    </a:lnTo>
                    <a:lnTo>
                      <a:pt x="6503897" y="5776088"/>
                    </a:lnTo>
                    <a:lnTo>
                      <a:pt x="6324283" y="6135315"/>
                    </a:lnTo>
                    <a:lnTo>
                      <a:pt x="5850101" y="6135315"/>
                    </a:lnTo>
                    <a:lnTo>
                      <a:pt x="5670486" y="5776088"/>
                    </a:lnTo>
                    <a:close/>
                    <a:moveTo>
                      <a:pt x="4444425" y="5416859"/>
                    </a:moveTo>
                    <a:lnTo>
                      <a:pt x="4918607" y="5416859"/>
                    </a:lnTo>
                    <a:lnTo>
                      <a:pt x="5098221" y="5776088"/>
                    </a:lnTo>
                    <a:lnTo>
                      <a:pt x="4918607" y="6135315"/>
                    </a:lnTo>
                    <a:lnTo>
                      <a:pt x="4444425" y="6135315"/>
                    </a:lnTo>
                    <a:lnTo>
                      <a:pt x="4264810" y="5776088"/>
                    </a:lnTo>
                    <a:close/>
                    <a:moveTo>
                      <a:pt x="3029418" y="5416859"/>
                    </a:moveTo>
                    <a:lnTo>
                      <a:pt x="3503600" y="5416859"/>
                    </a:lnTo>
                    <a:lnTo>
                      <a:pt x="3683214" y="5776088"/>
                    </a:lnTo>
                    <a:lnTo>
                      <a:pt x="3503600" y="6135315"/>
                    </a:lnTo>
                    <a:lnTo>
                      <a:pt x="3029418" y="6135315"/>
                    </a:lnTo>
                    <a:lnTo>
                      <a:pt x="2849803" y="5776088"/>
                    </a:lnTo>
                    <a:close/>
                    <a:moveTo>
                      <a:pt x="5144151" y="5036639"/>
                    </a:moveTo>
                    <a:lnTo>
                      <a:pt x="5618333" y="5036639"/>
                    </a:lnTo>
                    <a:lnTo>
                      <a:pt x="5797947" y="5395868"/>
                    </a:lnTo>
                    <a:lnTo>
                      <a:pt x="5618333" y="5755095"/>
                    </a:lnTo>
                    <a:lnTo>
                      <a:pt x="5144151" y="5755095"/>
                    </a:lnTo>
                    <a:lnTo>
                      <a:pt x="4964536" y="5395868"/>
                    </a:lnTo>
                    <a:close/>
                    <a:moveTo>
                      <a:pt x="6552813" y="5031968"/>
                    </a:moveTo>
                    <a:lnTo>
                      <a:pt x="7026995" y="5031968"/>
                    </a:lnTo>
                    <a:lnTo>
                      <a:pt x="7206609" y="5391197"/>
                    </a:lnTo>
                    <a:lnTo>
                      <a:pt x="7026995" y="5750424"/>
                    </a:lnTo>
                    <a:lnTo>
                      <a:pt x="6552813" y="5750424"/>
                    </a:lnTo>
                    <a:lnTo>
                      <a:pt x="6373198" y="5391197"/>
                    </a:lnTo>
                    <a:close/>
                    <a:moveTo>
                      <a:pt x="3729144" y="5031968"/>
                    </a:moveTo>
                    <a:lnTo>
                      <a:pt x="4203326" y="5031968"/>
                    </a:lnTo>
                    <a:lnTo>
                      <a:pt x="4382940" y="5391197"/>
                    </a:lnTo>
                    <a:lnTo>
                      <a:pt x="4203326" y="5750424"/>
                    </a:lnTo>
                    <a:lnTo>
                      <a:pt x="3729144" y="5750424"/>
                    </a:lnTo>
                    <a:lnTo>
                      <a:pt x="3549529" y="5391197"/>
                    </a:lnTo>
                    <a:close/>
                    <a:moveTo>
                      <a:pt x="902237" y="5024204"/>
                    </a:moveTo>
                    <a:lnTo>
                      <a:pt x="1376419" y="5024204"/>
                    </a:lnTo>
                    <a:lnTo>
                      <a:pt x="1556033" y="5383433"/>
                    </a:lnTo>
                    <a:lnTo>
                      <a:pt x="1376419" y="5742661"/>
                    </a:lnTo>
                    <a:lnTo>
                      <a:pt x="902237" y="5742661"/>
                    </a:lnTo>
                    <a:lnTo>
                      <a:pt x="722622" y="5383433"/>
                    </a:lnTo>
                    <a:close/>
                    <a:moveTo>
                      <a:pt x="5843877" y="4651747"/>
                    </a:moveTo>
                    <a:lnTo>
                      <a:pt x="6318059" y="4651747"/>
                    </a:lnTo>
                    <a:lnTo>
                      <a:pt x="6497673" y="5010976"/>
                    </a:lnTo>
                    <a:lnTo>
                      <a:pt x="6318059" y="5370204"/>
                    </a:lnTo>
                    <a:lnTo>
                      <a:pt x="5843877" y="5370204"/>
                    </a:lnTo>
                    <a:lnTo>
                      <a:pt x="5664262" y="5010976"/>
                    </a:lnTo>
                    <a:close/>
                    <a:moveTo>
                      <a:pt x="4438201" y="4651747"/>
                    </a:moveTo>
                    <a:lnTo>
                      <a:pt x="4912383" y="4651747"/>
                    </a:lnTo>
                    <a:lnTo>
                      <a:pt x="5091997" y="5010976"/>
                    </a:lnTo>
                    <a:lnTo>
                      <a:pt x="4912383" y="5370204"/>
                    </a:lnTo>
                    <a:lnTo>
                      <a:pt x="4438201" y="5370204"/>
                    </a:lnTo>
                    <a:lnTo>
                      <a:pt x="4258586" y="5010976"/>
                    </a:lnTo>
                    <a:close/>
                    <a:moveTo>
                      <a:pt x="3032525" y="4642416"/>
                    </a:moveTo>
                    <a:lnTo>
                      <a:pt x="3506707" y="4642416"/>
                    </a:lnTo>
                    <a:lnTo>
                      <a:pt x="3686321" y="5001644"/>
                    </a:lnTo>
                    <a:lnTo>
                      <a:pt x="3506707" y="5360874"/>
                    </a:lnTo>
                    <a:lnTo>
                      <a:pt x="3032525" y="5360874"/>
                    </a:lnTo>
                    <a:lnTo>
                      <a:pt x="2852910" y="5001644"/>
                    </a:lnTo>
                    <a:close/>
                    <a:moveTo>
                      <a:pt x="6546589" y="4266865"/>
                    </a:moveTo>
                    <a:lnTo>
                      <a:pt x="7020771" y="4266865"/>
                    </a:lnTo>
                    <a:lnTo>
                      <a:pt x="7200385" y="4626084"/>
                    </a:lnTo>
                    <a:lnTo>
                      <a:pt x="7020771" y="4985312"/>
                    </a:lnTo>
                    <a:lnTo>
                      <a:pt x="6546589" y="4985312"/>
                    </a:lnTo>
                    <a:lnTo>
                      <a:pt x="6366974" y="4626084"/>
                    </a:lnTo>
                    <a:close/>
                    <a:moveTo>
                      <a:pt x="5147258" y="4262204"/>
                    </a:moveTo>
                    <a:lnTo>
                      <a:pt x="5621440" y="4262204"/>
                    </a:lnTo>
                    <a:lnTo>
                      <a:pt x="5801054" y="4621422"/>
                    </a:lnTo>
                    <a:lnTo>
                      <a:pt x="5621440" y="4980652"/>
                    </a:lnTo>
                    <a:lnTo>
                      <a:pt x="5147258" y="4980652"/>
                    </a:lnTo>
                    <a:lnTo>
                      <a:pt x="4967643" y="4621422"/>
                    </a:lnTo>
                    <a:close/>
                    <a:moveTo>
                      <a:pt x="3741592" y="4248202"/>
                    </a:moveTo>
                    <a:lnTo>
                      <a:pt x="4215774" y="4248202"/>
                    </a:lnTo>
                    <a:lnTo>
                      <a:pt x="4395388" y="4607421"/>
                    </a:lnTo>
                    <a:lnTo>
                      <a:pt x="4215774" y="4966649"/>
                    </a:lnTo>
                    <a:lnTo>
                      <a:pt x="3741592" y="4966649"/>
                    </a:lnTo>
                    <a:lnTo>
                      <a:pt x="3561977" y="4607421"/>
                    </a:lnTo>
                    <a:close/>
                    <a:moveTo>
                      <a:pt x="2335916" y="4248202"/>
                    </a:moveTo>
                    <a:lnTo>
                      <a:pt x="2810098" y="4248202"/>
                    </a:lnTo>
                    <a:lnTo>
                      <a:pt x="2989712" y="4607421"/>
                    </a:lnTo>
                    <a:lnTo>
                      <a:pt x="2810098" y="4966649"/>
                    </a:lnTo>
                    <a:lnTo>
                      <a:pt x="2335916" y="4966649"/>
                    </a:lnTo>
                    <a:lnTo>
                      <a:pt x="2156301" y="4607421"/>
                    </a:lnTo>
                    <a:close/>
                    <a:moveTo>
                      <a:pt x="1623742" y="3870311"/>
                    </a:moveTo>
                    <a:lnTo>
                      <a:pt x="2097924" y="3870311"/>
                    </a:lnTo>
                    <a:lnTo>
                      <a:pt x="2277538" y="4229539"/>
                    </a:lnTo>
                    <a:lnTo>
                      <a:pt x="2097924" y="4588759"/>
                    </a:lnTo>
                    <a:lnTo>
                      <a:pt x="1623742" y="4588759"/>
                    </a:lnTo>
                    <a:lnTo>
                      <a:pt x="1444127" y="4229539"/>
                    </a:lnTo>
                    <a:close/>
                    <a:moveTo>
                      <a:pt x="5856325" y="3867980"/>
                    </a:moveTo>
                    <a:lnTo>
                      <a:pt x="6330507" y="3867980"/>
                    </a:lnTo>
                    <a:lnTo>
                      <a:pt x="6510121" y="4227209"/>
                    </a:lnTo>
                    <a:lnTo>
                      <a:pt x="6330507" y="4586428"/>
                    </a:lnTo>
                    <a:lnTo>
                      <a:pt x="5856325" y="4586428"/>
                    </a:lnTo>
                    <a:lnTo>
                      <a:pt x="5676710" y="4227209"/>
                    </a:lnTo>
                    <a:close/>
                    <a:moveTo>
                      <a:pt x="4450649" y="3867980"/>
                    </a:moveTo>
                    <a:lnTo>
                      <a:pt x="4924831" y="3867980"/>
                    </a:lnTo>
                    <a:lnTo>
                      <a:pt x="5104445" y="4227209"/>
                    </a:lnTo>
                    <a:lnTo>
                      <a:pt x="4924831" y="4586428"/>
                    </a:lnTo>
                    <a:lnTo>
                      <a:pt x="4450649" y="4586428"/>
                    </a:lnTo>
                    <a:lnTo>
                      <a:pt x="4271034" y="4227209"/>
                    </a:lnTo>
                    <a:close/>
                    <a:moveTo>
                      <a:pt x="3035642" y="3867980"/>
                    </a:moveTo>
                    <a:lnTo>
                      <a:pt x="3509824" y="3867980"/>
                    </a:lnTo>
                    <a:lnTo>
                      <a:pt x="3689438" y="4227209"/>
                    </a:lnTo>
                    <a:lnTo>
                      <a:pt x="3509824" y="4586428"/>
                    </a:lnTo>
                    <a:lnTo>
                      <a:pt x="3035642" y="4586428"/>
                    </a:lnTo>
                    <a:lnTo>
                      <a:pt x="2856027" y="4227209"/>
                    </a:lnTo>
                    <a:close/>
                    <a:moveTo>
                      <a:pt x="5150375" y="3487760"/>
                    </a:moveTo>
                    <a:lnTo>
                      <a:pt x="5624557" y="3487760"/>
                    </a:lnTo>
                    <a:lnTo>
                      <a:pt x="5804171" y="3846987"/>
                    </a:lnTo>
                    <a:lnTo>
                      <a:pt x="5624557" y="4206218"/>
                    </a:lnTo>
                    <a:lnTo>
                      <a:pt x="5150375" y="4206218"/>
                    </a:lnTo>
                    <a:lnTo>
                      <a:pt x="4970760" y="3846987"/>
                    </a:lnTo>
                    <a:close/>
                    <a:moveTo>
                      <a:pt x="6559037" y="3483089"/>
                    </a:moveTo>
                    <a:lnTo>
                      <a:pt x="7033219" y="3483089"/>
                    </a:lnTo>
                    <a:lnTo>
                      <a:pt x="7212833" y="3842317"/>
                    </a:lnTo>
                    <a:lnTo>
                      <a:pt x="7033219" y="4201546"/>
                    </a:lnTo>
                    <a:lnTo>
                      <a:pt x="6559037" y="4201546"/>
                    </a:lnTo>
                    <a:lnTo>
                      <a:pt x="6379422" y="3842317"/>
                    </a:lnTo>
                    <a:close/>
                    <a:moveTo>
                      <a:pt x="3735368" y="3483089"/>
                    </a:moveTo>
                    <a:lnTo>
                      <a:pt x="4209550" y="3483089"/>
                    </a:lnTo>
                    <a:lnTo>
                      <a:pt x="4389164" y="3842317"/>
                    </a:lnTo>
                    <a:lnTo>
                      <a:pt x="4209550" y="4201546"/>
                    </a:lnTo>
                    <a:lnTo>
                      <a:pt x="3735368" y="4201546"/>
                    </a:lnTo>
                    <a:lnTo>
                      <a:pt x="3555753" y="3842317"/>
                    </a:lnTo>
                    <a:close/>
                    <a:moveTo>
                      <a:pt x="2329692" y="3483089"/>
                    </a:moveTo>
                    <a:lnTo>
                      <a:pt x="2803874" y="3483089"/>
                    </a:lnTo>
                    <a:lnTo>
                      <a:pt x="2983488" y="3842317"/>
                    </a:lnTo>
                    <a:lnTo>
                      <a:pt x="2803874" y="4201546"/>
                    </a:lnTo>
                    <a:lnTo>
                      <a:pt x="2329692" y="4201546"/>
                    </a:lnTo>
                    <a:lnTo>
                      <a:pt x="2150077" y="3842317"/>
                    </a:lnTo>
                    <a:close/>
                    <a:moveTo>
                      <a:pt x="898286" y="3483085"/>
                    </a:moveTo>
                    <a:lnTo>
                      <a:pt x="1372468" y="3483085"/>
                    </a:lnTo>
                    <a:lnTo>
                      <a:pt x="1552082" y="3842313"/>
                    </a:lnTo>
                    <a:lnTo>
                      <a:pt x="1372468" y="4201543"/>
                    </a:lnTo>
                    <a:lnTo>
                      <a:pt x="898286" y="4201543"/>
                    </a:lnTo>
                    <a:lnTo>
                      <a:pt x="718671" y="3842313"/>
                    </a:lnTo>
                    <a:close/>
                    <a:moveTo>
                      <a:pt x="5850101" y="3102867"/>
                    </a:moveTo>
                    <a:lnTo>
                      <a:pt x="6324283" y="3102867"/>
                    </a:lnTo>
                    <a:lnTo>
                      <a:pt x="6503897" y="3462096"/>
                    </a:lnTo>
                    <a:lnTo>
                      <a:pt x="6324283" y="3821325"/>
                    </a:lnTo>
                    <a:lnTo>
                      <a:pt x="5850101" y="3821325"/>
                    </a:lnTo>
                    <a:lnTo>
                      <a:pt x="5670486" y="3462096"/>
                    </a:lnTo>
                    <a:close/>
                    <a:moveTo>
                      <a:pt x="4444425" y="3102867"/>
                    </a:moveTo>
                    <a:lnTo>
                      <a:pt x="4918607" y="3102867"/>
                    </a:lnTo>
                    <a:lnTo>
                      <a:pt x="5098221" y="3462096"/>
                    </a:lnTo>
                    <a:lnTo>
                      <a:pt x="4918607" y="3821325"/>
                    </a:lnTo>
                    <a:lnTo>
                      <a:pt x="4444425" y="3821325"/>
                    </a:lnTo>
                    <a:lnTo>
                      <a:pt x="4264810" y="3462096"/>
                    </a:lnTo>
                    <a:close/>
                    <a:moveTo>
                      <a:pt x="3029418" y="3102867"/>
                    </a:moveTo>
                    <a:lnTo>
                      <a:pt x="3503600" y="3102867"/>
                    </a:lnTo>
                    <a:lnTo>
                      <a:pt x="3683214" y="3462096"/>
                    </a:lnTo>
                    <a:lnTo>
                      <a:pt x="3503600" y="3821325"/>
                    </a:lnTo>
                    <a:lnTo>
                      <a:pt x="3029418" y="3821325"/>
                    </a:lnTo>
                    <a:lnTo>
                      <a:pt x="2849803" y="3462096"/>
                    </a:lnTo>
                    <a:close/>
                    <a:moveTo>
                      <a:pt x="5144151" y="2722647"/>
                    </a:moveTo>
                    <a:lnTo>
                      <a:pt x="5618333" y="2722647"/>
                    </a:lnTo>
                    <a:lnTo>
                      <a:pt x="5797947" y="3081876"/>
                    </a:lnTo>
                    <a:lnTo>
                      <a:pt x="5618333" y="3441104"/>
                    </a:lnTo>
                    <a:lnTo>
                      <a:pt x="5144151" y="3441104"/>
                    </a:lnTo>
                    <a:lnTo>
                      <a:pt x="4964536" y="3081876"/>
                    </a:lnTo>
                    <a:close/>
                    <a:moveTo>
                      <a:pt x="3735368" y="2722647"/>
                    </a:moveTo>
                    <a:lnTo>
                      <a:pt x="4209550" y="2722647"/>
                    </a:lnTo>
                    <a:lnTo>
                      <a:pt x="4389164" y="3081876"/>
                    </a:lnTo>
                    <a:lnTo>
                      <a:pt x="4209550" y="3441104"/>
                    </a:lnTo>
                    <a:lnTo>
                      <a:pt x="3735368" y="3441104"/>
                    </a:lnTo>
                    <a:lnTo>
                      <a:pt x="3555753" y="3081876"/>
                    </a:lnTo>
                    <a:close/>
                    <a:moveTo>
                      <a:pt x="898286" y="2722642"/>
                    </a:moveTo>
                    <a:lnTo>
                      <a:pt x="1372468" y="2722642"/>
                    </a:lnTo>
                    <a:lnTo>
                      <a:pt x="1552082" y="3081872"/>
                    </a:lnTo>
                    <a:lnTo>
                      <a:pt x="1372468" y="3441101"/>
                    </a:lnTo>
                    <a:lnTo>
                      <a:pt x="898286" y="3441101"/>
                    </a:lnTo>
                    <a:lnTo>
                      <a:pt x="718671" y="3081872"/>
                    </a:lnTo>
                    <a:close/>
                    <a:moveTo>
                      <a:pt x="6552813" y="2717975"/>
                    </a:moveTo>
                    <a:lnTo>
                      <a:pt x="7026995" y="2717975"/>
                    </a:lnTo>
                    <a:lnTo>
                      <a:pt x="7206609" y="3077205"/>
                    </a:lnTo>
                    <a:lnTo>
                      <a:pt x="7026995" y="3436434"/>
                    </a:lnTo>
                    <a:lnTo>
                      <a:pt x="6552813" y="3436434"/>
                    </a:lnTo>
                    <a:lnTo>
                      <a:pt x="6373198" y="3077205"/>
                    </a:lnTo>
                    <a:close/>
                    <a:moveTo>
                      <a:pt x="1617518" y="2344755"/>
                    </a:moveTo>
                    <a:lnTo>
                      <a:pt x="2091700" y="2344755"/>
                    </a:lnTo>
                    <a:lnTo>
                      <a:pt x="2271314" y="2703984"/>
                    </a:lnTo>
                    <a:lnTo>
                      <a:pt x="2091700" y="3063214"/>
                    </a:lnTo>
                    <a:lnTo>
                      <a:pt x="1617518" y="3063214"/>
                    </a:lnTo>
                    <a:lnTo>
                      <a:pt x="1437903" y="2703984"/>
                    </a:lnTo>
                    <a:close/>
                    <a:moveTo>
                      <a:pt x="5850101" y="2342424"/>
                    </a:moveTo>
                    <a:lnTo>
                      <a:pt x="6324283" y="2342424"/>
                    </a:lnTo>
                    <a:lnTo>
                      <a:pt x="6503897" y="2701653"/>
                    </a:lnTo>
                    <a:lnTo>
                      <a:pt x="6324283" y="3060883"/>
                    </a:lnTo>
                    <a:lnTo>
                      <a:pt x="5850101" y="3060883"/>
                    </a:lnTo>
                    <a:lnTo>
                      <a:pt x="5670486" y="2701653"/>
                    </a:lnTo>
                    <a:close/>
                    <a:moveTo>
                      <a:pt x="4444425" y="2342424"/>
                    </a:moveTo>
                    <a:lnTo>
                      <a:pt x="4918607" y="2342424"/>
                    </a:lnTo>
                    <a:lnTo>
                      <a:pt x="5098221" y="2701653"/>
                    </a:lnTo>
                    <a:lnTo>
                      <a:pt x="4918607" y="3060883"/>
                    </a:lnTo>
                    <a:lnTo>
                      <a:pt x="4444425" y="3060883"/>
                    </a:lnTo>
                    <a:lnTo>
                      <a:pt x="4264810" y="2701653"/>
                    </a:lnTo>
                    <a:close/>
                    <a:moveTo>
                      <a:pt x="3029418" y="2342424"/>
                    </a:moveTo>
                    <a:lnTo>
                      <a:pt x="3503600" y="2342424"/>
                    </a:lnTo>
                    <a:lnTo>
                      <a:pt x="3683214" y="2701653"/>
                    </a:lnTo>
                    <a:lnTo>
                      <a:pt x="3503600" y="3060883"/>
                    </a:lnTo>
                    <a:lnTo>
                      <a:pt x="3029418" y="3060883"/>
                    </a:lnTo>
                    <a:lnTo>
                      <a:pt x="2849803" y="2701653"/>
                    </a:lnTo>
                    <a:close/>
                    <a:moveTo>
                      <a:pt x="5144151" y="1962205"/>
                    </a:moveTo>
                    <a:lnTo>
                      <a:pt x="5618333" y="1962205"/>
                    </a:lnTo>
                    <a:lnTo>
                      <a:pt x="5797947" y="2321433"/>
                    </a:lnTo>
                    <a:lnTo>
                      <a:pt x="5618333" y="2680662"/>
                    </a:lnTo>
                    <a:lnTo>
                      <a:pt x="5144151" y="2680662"/>
                    </a:lnTo>
                    <a:lnTo>
                      <a:pt x="4964536" y="2321433"/>
                    </a:lnTo>
                    <a:close/>
                    <a:moveTo>
                      <a:pt x="2323468" y="1957534"/>
                    </a:moveTo>
                    <a:lnTo>
                      <a:pt x="2797650" y="1957534"/>
                    </a:lnTo>
                    <a:lnTo>
                      <a:pt x="2977264" y="2316762"/>
                    </a:lnTo>
                    <a:lnTo>
                      <a:pt x="2797650" y="2675991"/>
                    </a:lnTo>
                    <a:lnTo>
                      <a:pt x="2323468" y="2675991"/>
                    </a:lnTo>
                    <a:lnTo>
                      <a:pt x="2143853" y="2316762"/>
                    </a:lnTo>
                    <a:close/>
                    <a:moveTo>
                      <a:pt x="3729144" y="1957534"/>
                    </a:moveTo>
                    <a:lnTo>
                      <a:pt x="4203326" y="1957534"/>
                    </a:lnTo>
                    <a:lnTo>
                      <a:pt x="4382940" y="2316762"/>
                    </a:lnTo>
                    <a:lnTo>
                      <a:pt x="4203326" y="2675991"/>
                    </a:lnTo>
                    <a:lnTo>
                      <a:pt x="3729144" y="2675991"/>
                    </a:lnTo>
                    <a:lnTo>
                      <a:pt x="3549529" y="2316762"/>
                    </a:lnTo>
                    <a:close/>
                    <a:moveTo>
                      <a:pt x="6552813" y="1957533"/>
                    </a:moveTo>
                    <a:lnTo>
                      <a:pt x="7026995" y="1957533"/>
                    </a:lnTo>
                    <a:lnTo>
                      <a:pt x="7206609" y="2316762"/>
                    </a:lnTo>
                    <a:lnTo>
                      <a:pt x="7026995" y="2675991"/>
                    </a:lnTo>
                    <a:lnTo>
                      <a:pt x="6552813" y="2675991"/>
                    </a:lnTo>
                    <a:lnTo>
                      <a:pt x="6373198" y="2316762"/>
                    </a:lnTo>
                    <a:close/>
                    <a:moveTo>
                      <a:pt x="892062" y="1957529"/>
                    </a:moveTo>
                    <a:lnTo>
                      <a:pt x="1366244" y="1957529"/>
                    </a:lnTo>
                    <a:lnTo>
                      <a:pt x="1545858" y="2316758"/>
                    </a:lnTo>
                    <a:lnTo>
                      <a:pt x="1366244" y="2675988"/>
                    </a:lnTo>
                    <a:lnTo>
                      <a:pt x="892062" y="2675988"/>
                    </a:lnTo>
                    <a:lnTo>
                      <a:pt x="712447" y="2316758"/>
                    </a:lnTo>
                    <a:close/>
                    <a:moveTo>
                      <a:pt x="1611294" y="1579644"/>
                    </a:moveTo>
                    <a:lnTo>
                      <a:pt x="2085476" y="1579644"/>
                    </a:lnTo>
                    <a:lnTo>
                      <a:pt x="2265090" y="1938872"/>
                    </a:lnTo>
                    <a:lnTo>
                      <a:pt x="2085476" y="2298101"/>
                    </a:lnTo>
                    <a:lnTo>
                      <a:pt x="1611294" y="2298101"/>
                    </a:lnTo>
                    <a:lnTo>
                      <a:pt x="1431679" y="1938872"/>
                    </a:lnTo>
                    <a:close/>
                    <a:moveTo>
                      <a:pt x="3023194" y="1577313"/>
                    </a:moveTo>
                    <a:lnTo>
                      <a:pt x="3497376" y="1577313"/>
                    </a:lnTo>
                    <a:lnTo>
                      <a:pt x="3676990" y="1936542"/>
                    </a:lnTo>
                    <a:lnTo>
                      <a:pt x="3497376" y="2295771"/>
                    </a:lnTo>
                    <a:lnTo>
                      <a:pt x="3023194" y="2295771"/>
                    </a:lnTo>
                    <a:lnTo>
                      <a:pt x="2843579" y="1936542"/>
                    </a:lnTo>
                    <a:close/>
                    <a:moveTo>
                      <a:pt x="5843877" y="1577312"/>
                    </a:moveTo>
                    <a:lnTo>
                      <a:pt x="6318059" y="1577312"/>
                    </a:lnTo>
                    <a:lnTo>
                      <a:pt x="6497673" y="1936541"/>
                    </a:lnTo>
                    <a:lnTo>
                      <a:pt x="6318059" y="2295770"/>
                    </a:lnTo>
                    <a:lnTo>
                      <a:pt x="5843877" y="2295770"/>
                    </a:lnTo>
                    <a:lnTo>
                      <a:pt x="5664262" y="1936541"/>
                    </a:lnTo>
                    <a:close/>
                    <a:moveTo>
                      <a:pt x="4438201" y="1577312"/>
                    </a:moveTo>
                    <a:lnTo>
                      <a:pt x="4912383" y="1577312"/>
                    </a:lnTo>
                    <a:lnTo>
                      <a:pt x="5091997" y="1936541"/>
                    </a:lnTo>
                    <a:lnTo>
                      <a:pt x="4912383" y="2295771"/>
                    </a:lnTo>
                    <a:lnTo>
                      <a:pt x="4438201" y="2295771"/>
                    </a:lnTo>
                    <a:lnTo>
                      <a:pt x="4258586" y="1936541"/>
                    </a:lnTo>
                    <a:close/>
                    <a:moveTo>
                      <a:pt x="3735368" y="1177998"/>
                    </a:moveTo>
                    <a:lnTo>
                      <a:pt x="4209550" y="1177998"/>
                    </a:lnTo>
                    <a:lnTo>
                      <a:pt x="4389164" y="1537226"/>
                    </a:lnTo>
                    <a:lnTo>
                      <a:pt x="4209550" y="1896455"/>
                    </a:lnTo>
                    <a:lnTo>
                      <a:pt x="3735368" y="1896455"/>
                    </a:lnTo>
                    <a:lnTo>
                      <a:pt x="3555753" y="1537226"/>
                    </a:lnTo>
                    <a:close/>
                    <a:moveTo>
                      <a:pt x="6549706" y="1177997"/>
                    </a:moveTo>
                    <a:lnTo>
                      <a:pt x="7023888" y="1177997"/>
                    </a:lnTo>
                    <a:lnTo>
                      <a:pt x="7203502" y="1537226"/>
                    </a:lnTo>
                    <a:lnTo>
                      <a:pt x="7198338" y="1547555"/>
                    </a:lnTo>
                    <a:lnTo>
                      <a:pt x="7200385" y="1551649"/>
                    </a:lnTo>
                    <a:lnTo>
                      <a:pt x="7020771" y="1910878"/>
                    </a:lnTo>
                    <a:lnTo>
                      <a:pt x="6546589" y="1910878"/>
                    </a:lnTo>
                    <a:lnTo>
                      <a:pt x="6366974" y="1551649"/>
                    </a:lnTo>
                    <a:lnTo>
                      <a:pt x="6372138" y="1541320"/>
                    </a:lnTo>
                    <a:lnTo>
                      <a:pt x="6370091" y="1537226"/>
                    </a:lnTo>
                    <a:close/>
                    <a:moveTo>
                      <a:pt x="2329692" y="1168667"/>
                    </a:moveTo>
                    <a:lnTo>
                      <a:pt x="2803874" y="1168667"/>
                    </a:lnTo>
                    <a:lnTo>
                      <a:pt x="2983488" y="1527896"/>
                    </a:lnTo>
                    <a:lnTo>
                      <a:pt x="2803874" y="1887125"/>
                    </a:lnTo>
                    <a:lnTo>
                      <a:pt x="2329692" y="1887125"/>
                    </a:lnTo>
                    <a:lnTo>
                      <a:pt x="2150077" y="1527896"/>
                    </a:lnTo>
                    <a:close/>
                    <a:moveTo>
                      <a:pt x="4444425" y="788445"/>
                    </a:moveTo>
                    <a:lnTo>
                      <a:pt x="4918607" y="788445"/>
                    </a:lnTo>
                    <a:lnTo>
                      <a:pt x="5098221" y="1147674"/>
                    </a:lnTo>
                    <a:lnTo>
                      <a:pt x="4918607" y="1506903"/>
                    </a:lnTo>
                    <a:lnTo>
                      <a:pt x="4444425" y="1506903"/>
                    </a:lnTo>
                    <a:lnTo>
                      <a:pt x="4264810" y="1147674"/>
                    </a:lnTo>
                    <a:close/>
                    <a:moveTo>
                      <a:pt x="5837532" y="783320"/>
                    </a:moveTo>
                    <a:lnTo>
                      <a:pt x="6311714" y="783320"/>
                    </a:lnTo>
                    <a:lnTo>
                      <a:pt x="6491328" y="1142549"/>
                    </a:lnTo>
                    <a:lnTo>
                      <a:pt x="6311714" y="1501779"/>
                    </a:lnTo>
                    <a:lnTo>
                      <a:pt x="5837532" y="1501779"/>
                    </a:lnTo>
                    <a:lnTo>
                      <a:pt x="5657917" y="1142549"/>
                    </a:lnTo>
                    <a:close/>
                    <a:moveTo>
                      <a:pt x="1633083" y="774444"/>
                    </a:moveTo>
                    <a:lnTo>
                      <a:pt x="2107265" y="774444"/>
                    </a:lnTo>
                    <a:lnTo>
                      <a:pt x="2286879" y="1133673"/>
                    </a:lnTo>
                    <a:lnTo>
                      <a:pt x="2107265" y="1492902"/>
                    </a:lnTo>
                    <a:lnTo>
                      <a:pt x="1633083" y="1492902"/>
                    </a:lnTo>
                    <a:lnTo>
                      <a:pt x="1453468" y="1133673"/>
                    </a:lnTo>
                    <a:close/>
                    <a:moveTo>
                      <a:pt x="3038759" y="774444"/>
                    </a:moveTo>
                    <a:lnTo>
                      <a:pt x="3512941" y="774444"/>
                    </a:lnTo>
                    <a:lnTo>
                      <a:pt x="3692555" y="1133673"/>
                    </a:lnTo>
                    <a:lnTo>
                      <a:pt x="3512941" y="1492902"/>
                    </a:lnTo>
                    <a:lnTo>
                      <a:pt x="3038759" y="1492902"/>
                    </a:lnTo>
                    <a:lnTo>
                      <a:pt x="2859144" y="1133673"/>
                    </a:lnTo>
                    <a:close/>
                    <a:moveTo>
                      <a:pt x="920676" y="405883"/>
                    </a:moveTo>
                    <a:lnTo>
                      <a:pt x="1394858" y="405883"/>
                    </a:lnTo>
                    <a:lnTo>
                      <a:pt x="1574472" y="765112"/>
                    </a:lnTo>
                    <a:lnTo>
                      <a:pt x="1394858" y="1124341"/>
                    </a:lnTo>
                    <a:lnTo>
                      <a:pt x="920676" y="1124341"/>
                    </a:lnTo>
                    <a:lnTo>
                      <a:pt x="741061" y="765112"/>
                    </a:lnTo>
                    <a:close/>
                    <a:moveTo>
                      <a:pt x="5153259" y="403553"/>
                    </a:moveTo>
                    <a:lnTo>
                      <a:pt x="5627441" y="403553"/>
                    </a:lnTo>
                    <a:lnTo>
                      <a:pt x="5807055" y="762782"/>
                    </a:lnTo>
                    <a:lnTo>
                      <a:pt x="5627441" y="1122011"/>
                    </a:lnTo>
                    <a:lnTo>
                      <a:pt x="5153259" y="1122011"/>
                    </a:lnTo>
                    <a:lnTo>
                      <a:pt x="4973644" y="762782"/>
                    </a:lnTo>
                    <a:close/>
                    <a:moveTo>
                      <a:pt x="6561921" y="403553"/>
                    </a:moveTo>
                    <a:lnTo>
                      <a:pt x="7036103" y="403553"/>
                    </a:lnTo>
                    <a:lnTo>
                      <a:pt x="7215717" y="762782"/>
                    </a:lnTo>
                    <a:lnTo>
                      <a:pt x="7036103" y="1122011"/>
                    </a:lnTo>
                    <a:lnTo>
                      <a:pt x="6561921" y="1122011"/>
                    </a:lnTo>
                    <a:lnTo>
                      <a:pt x="6382306" y="762782"/>
                    </a:lnTo>
                    <a:close/>
                    <a:moveTo>
                      <a:pt x="2341907" y="394222"/>
                    </a:moveTo>
                    <a:lnTo>
                      <a:pt x="2816089" y="394222"/>
                    </a:lnTo>
                    <a:lnTo>
                      <a:pt x="2995703" y="753451"/>
                    </a:lnTo>
                    <a:lnTo>
                      <a:pt x="2816089" y="1112680"/>
                    </a:lnTo>
                    <a:lnTo>
                      <a:pt x="2341907" y="1112680"/>
                    </a:lnTo>
                    <a:lnTo>
                      <a:pt x="2162292" y="753451"/>
                    </a:lnTo>
                    <a:close/>
                    <a:moveTo>
                      <a:pt x="5855971" y="18661"/>
                    </a:moveTo>
                    <a:lnTo>
                      <a:pt x="6330153" y="18661"/>
                    </a:lnTo>
                    <a:lnTo>
                      <a:pt x="6509767" y="377890"/>
                    </a:lnTo>
                    <a:lnTo>
                      <a:pt x="6330153" y="737119"/>
                    </a:lnTo>
                    <a:lnTo>
                      <a:pt x="5855971" y="737119"/>
                    </a:lnTo>
                    <a:lnTo>
                      <a:pt x="5676356" y="377890"/>
                    </a:lnTo>
                    <a:close/>
                    <a:moveTo>
                      <a:pt x="1645298" y="0"/>
                    </a:moveTo>
                    <a:lnTo>
                      <a:pt x="2119480" y="0"/>
                    </a:lnTo>
                    <a:lnTo>
                      <a:pt x="2299094" y="359228"/>
                    </a:lnTo>
                    <a:lnTo>
                      <a:pt x="2119480" y="718457"/>
                    </a:lnTo>
                    <a:lnTo>
                      <a:pt x="1645298" y="718457"/>
                    </a:lnTo>
                    <a:lnTo>
                      <a:pt x="1465683" y="359228"/>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4" name="Hexágono 3">
                <a:extLst>
                  <a:ext uri="{FF2B5EF4-FFF2-40B4-BE49-F238E27FC236}">
                    <a16:creationId xmlns:a16="http://schemas.microsoft.com/office/drawing/2014/main" id="{06D7CE12-8A3E-4A49-43A9-4CE014B0642F}"/>
                  </a:ext>
                </a:extLst>
              </p:cNvPr>
              <p:cNvSpPr/>
              <p:nvPr/>
            </p:nvSpPr>
            <p:spPr>
              <a:xfrm>
                <a:off x="8031480" y="2109210"/>
                <a:ext cx="894534" cy="77115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Hexágono 5">
                <a:extLst>
                  <a:ext uri="{FF2B5EF4-FFF2-40B4-BE49-F238E27FC236}">
                    <a16:creationId xmlns:a16="http://schemas.microsoft.com/office/drawing/2014/main" id="{7CEEFBEF-9147-529B-9505-BB5119BED2B1}"/>
                  </a:ext>
                </a:extLst>
              </p:cNvPr>
              <p:cNvSpPr/>
              <p:nvPr/>
            </p:nvSpPr>
            <p:spPr>
              <a:xfrm>
                <a:off x="7245823" y="3938040"/>
                <a:ext cx="1046148" cy="93876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Hexágono 6">
                <a:extLst>
                  <a:ext uri="{FF2B5EF4-FFF2-40B4-BE49-F238E27FC236}">
                    <a16:creationId xmlns:a16="http://schemas.microsoft.com/office/drawing/2014/main" id="{C2900023-DB8B-7264-4BD6-79F161E2C4F8}"/>
                  </a:ext>
                </a:extLst>
              </p:cNvPr>
              <p:cNvSpPr/>
              <p:nvPr/>
            </p:nvSpPr>
            <p:spPr>
              <a:xfrm>
                <a:off x="7985760" y="4422660"/>
                <a:ext cx="968006" cy="77115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Hexágono 8">
                <a:extLst>
                  <a:ext uri="{FF2B5EF4-FFF2-40B4-BE49-F238E27FC236}">
                    <a16:creationId xmlns:a16="http://schemas.microsoft.com/office/drawing/2014/main" id="{DAB7D3D9-CCB6-8D70-154C-DA049C85BF31}"/>
                  </a:ext>
                </a:extLst>
              </p:cNvPr>
              <p:cNvSpPr/>
              <p:nvPr/>
            </p:nvSpPr>
            <p:spPr>
              <a:xfrm>
                <a:off x="7278638" y="3258315"/>
                <a:ext cx="968006" cy="77115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Hexágono 9">
                <a:extLst>
                  <a:ext uri="{FF2B5EF4-FFF2-40B4-BE49-F238E27FC236}">
                    <a16:creationId xmlns:a16="http://schemas.microsoft.com/office/drawing/2014/main" id="{D05B8906-05C5-DA35-06F3-C0FF573FB81B}"/>
                  </a:ext>
                </a:extLst>
              </p:cNvPr>
              <p:cNvSpPr/>
              <p:nvPr/>
            </p:nvSpPr>
            <p:spPr>
              <a:xfrm>
                <a:off x="7263791" y="2487165"/>
                <a:ext cx="955101" cy="771150"/>
              </a:xfrm>
              <a:prstGeom prst="hexag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4" name="Forma libre: forma 13">
              <a:extLst>
                <a:ext uri="{FF2B5EF4-FFF2-40B4-BE49-F238E27FC236}">
                  <a16:creationId xmlns:a16="http://schemas.microsoft.com/office/drawing/2014/main" id="{86D7B586-98C1-8D43-2B3C-6994980D50ED}"/>
                </a:ext>
              </a:extLst>
            </p:cNvPr>
            <p:cNvSpPr/>
            <p:nvPr/>
          </p:nvSpPr>
          <p:spPr>
            <a:xfrm>
              <a:off x="6053241" y="1985392"/>
              <a:ext cx="2239702" cy="2485953"/>
            </a:xfrm>
            <a:custGeom>
              <a:avLst/>
              <a:gdLst>
                <a:gd name="connsiteX0" fmla="*/ 0 w 2239702"/>
                <a:gd name="connsiteY0" fmla="*/ 0 h 2485953"/>
                <a:gd name="connsiteX1" fmla="*/ 1215342 w 2239702"/>
                <a:gd name="connsiteY1" fmla="*/ 0 h 2485953"/>
                <a:gd name="connsiteX2" fmla="*/ 1215342 w 2239702"/>
                <a:gd name="connsiteY2" fmla="*/ 31830 h 2485953"/>
                <a:gd name="connsiteX3" fmla="*/ 1901142 w 2239702"/>
                <a:gd name="connsiteY3" fmla="*/ 31830 h 2485953"/>
                <a:gd name="connsiteX4" fmla="*/ 2216552 w 2239702"/>
                <a:gd name="connsiteY4" fmla="*/ 662651 h 2485953"/>
                <a:gd name="connsiteX5" fmla="*/ 1944065 w 2239702"/>
                <a:gd name="connsiteY5" fmla="*/ 1207625 h 2485953"/>
                <a:gd name="connsiteX6" fmla="*/ 2239702 w 2239702"/>
                <a:gd name="connsiteY6" fmla="*/ 1798899 h 2485953"/>
                <a:gd name="connsiteX7" fmla="*/ 1924292 w 2239702"/>
                <a:gd name="connsiteY7" fmla="*/ 2429719 h 2485953"/>
                <a:gd name="connsiteX8" fmla="*/ 1215342 w 2239702"/>
                <a:gd name="connsiteY8" fmla="*/ 2429719 h 2485953"/>
                <a:gd name="connsiteX9" fmla="*/ 1215342 w 2239702"/>
                <a:gd name="connsiteY9" fmla="*/ 2485953 h 2485953"/>
                <a:gd name="connsiteX10" fmla="*/ 0 w 2239702"/>
                <a:gd name="connsiteY10" fmla="*/ 2485953 h 248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9702" h="2485953">
                  <a:moveTo>
                    <a:pt x="0" y="0"/>
                  </a:moveTo>
                  <a:lnTo>
                    <a:pt x="1215342" y="0"/>
                  </a:lnTo>
                  <a:lnTo>
                    <a:pt x="1215342" y="31830"/>
                  </a:lnTo>
                  <a:lnTo>
                    <a:pt x="1901142" y="31830"/>
                  </a:lnTo>
                  <a:lnTo>
                    <a:pt x="2216552" y="662651"/>
                  </a:lnTo>
                  <a:lnTo>
                    <a:pt x="1944065" y="1207625"/>
                  </a:lnTo>
                  <a:lnTo>
                    <a:pt x="2239702" y="1798899"/>
                  </a:lnTo>
                  <a:lnTo>
                    <a:pt x="1924292" y="2429719"/>
                  </a:lnTo>
                  <a:lnTo>
                    <a:pt x="1215342" y="2429719"/>
                  </a:lnTo>
                  <a:lnTo>
                    <a:pt x="1215342" y="2485953"/>
                  </a:lnTo>
                  <a:lnTo>
                    <a:pt x="0" y="2485953"/>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solidFill>
                  <a:schemeClr val="bg1"/>
                </a:solidFill>
              </a:endParaRPr>
            </a:p>
          </p:txBody>
        </p:sp>
      </p:grpSp>
      <p:sp>
        <p:nvSpPr>
          <p:cNvPr id="20" name="Hexágono 19">
            <a:extLst>
              <a:ext uri="{FF2B5EF4-FFF2-40B4-BE49-F238E27FC236}">
                <a16:creationId xmlns:a16="http://schemas.microsoft.com/office/drawing/2014/main" id="{1C26FF16-EE95-5E67-0DA3-B47F87597884}"/>
              </a:ext>
            </a:extLst>
          </p:cNvPr>
          <p:cNvSpPr/>
          <p:nvPr/>
        </p:nvSpPr>
        <p:spPr>
          <a:xfrm>
            <a:off x="6687025" y="3619218"/>
            <a:ext cx="830885" cy="716280"/>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Hexágono 22">
            <a:extLst>
              <a:ext uri="{FF2B5EF4-FFF2-40B4-BE49-F238E27FC236}">
                <a16:creationId xmlns:a16="http://schemas.microsoft.com/office/drawing/2014/main" id="{E383E694-D6AD-17CF-6766-2256AD0736EA}"/>
              </a:ext>
            </a:extLst>
          </p:cNvPr>
          <p:cNvSpPr/>
          <p:nvPr/>
        </p:nvSpPr>
        <p:spPr>
          <a:xfrm>
            <a:off x="6666835" y="2844548"/>
            <a:ext cx="830885" cy="71628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Hexágono 20">
            <a:extLst>
              <a:ext uri="{FF2B5EF4-FFF2-40B4-BE49-F238E27FC236}">
                <a16:creationId xmlns:a16="http://schemas.microsoft.com/office/drawing/2014/main" id="{600F074E-B743-1D04-0616-6317E02CBCDD}"/>
              </a:ext>
            </a:extLst>
          </p:cNvPr>
          <p:cNvSpPr/>
          <p:nvPr/>
        </p:nvSpPr>
        <p:spPr>
          <a:xfrm>
            <a:off x="7384035" y="3237670"/>
            <a:ext cx="830885" cy="716280"/>
          </a:xfrm>
          <a:prstGeom prst="hexagon">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Hexágono 21">
            <a:extLst>
              <a:ext uri="{FF2B5EF4-FFF2-40B4-BE49-F238E27FC236}">
                <a16:creationId xmlns:a16="http://schemas.microsoft.com/office/drawing/2014/main" id="{D6EA5AAE-B595-6171-5141-E6AD004278B7}"/>
              </a:ext>
            </a:extLst>
          </p:cNvPr>
          <p:cNvSpPr/>
          <p:nvPr/>
        </p:nvSpPr>
        <p:spPr>
          <a:xfrm>
            <a:off x="7363845" y="2463000"/>
            <a:ext cx="830885" cy="716280"/>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p:cNvPicPr>
            <a:picLocks noChangeAspect="1"/>
          </p:cNvPicPr>
          <p:nvPr/>
        </p:nvPicPr>
        <p:blipFill>
          <a:blip r:embed="rId7"/>
          <a:stretch>
            <a:fillRect/>
          </a:stretch>
        </p:blipFill>
        <p:spPr>
          <a:xfrm>
            <a:off x="-1" y="0"/>
            <a:ext cx="12192005" cy="1623060"/>
          </a:xfrm>
          <a:prstGeom prst="rect">
            <a:avLst/>
          </a:prstGeom>
        </p:spPr>
      </p:pic>
      <p:sp>
        <p:nvSpPr>
          <p:cNvPr id="8" name="Rectángulo 7">
            <a:extLst>
              <a:ext uri="{FF2B5EF4-FFF2-40B4-BE49-F238E27FC236}">
                <a16:creationId xmlns:a16="http://schemas.microsoft.com/office/drawing/2014/main" id="{8E27F721-6D53-7366-9B6A-DD8B3E91E0A0}"/>
              </a:ext>
            </a:extLst>
          </p:cNvPr>
          <p:cNvSpPr/>
          <p:nvPr/>
        </p:nvSpPr>
        <p:spPr>
          <a:xfrm>
            <a:off x="1321035" y="558650"/>
            <a:ext cx="7160820" cy="55399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3000" b="1" noProof="0" dirty="0">
                <a:solidFill>
                  <a:prstClr val="white"/>
                </a:solidFill>
                <a:latin typeface="Arial"/>
                <a:cs typeface="Arial"/>
              </a:rPr>
              <a:t>CONCLUSIONES</a:t>
            </a: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sp>
        <p:nvSpPr>
          <p:cNvPr id="17" name="CuadroTexto 16">
            <a:extLst>
              <a:ext uri="{FF2B5EF4-FFF2-40B4-BE49-F238E27FC236}">
                <a16:creationId xmlns:a16="http://schemas.microsoft.com/office/drawing/2014/main" id="{2A5201D9-369B-4E9B-8D59-83BB55DA86F4}"/>
              </a:ext>
            </a:extLst>
          </p:cNvPr>
          <p:cNvSpPr txBox="1"/>
          <p:nvPr/>
        </p:nvSpPr>
        <p:spPr>
          <a:xfrm>
            <a:off x="509747" y="3412168"/>
            <a:ext cx="6062134" cy="923330"/>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a:spAutoFit/>
          </a:bodyPr>
          <a:lstStyle/>
          <a:p>
            <a:r>
              <a:rPr lang="es-ES_tradnl" sz="5400" b="1" dirty="0">
                <a:solidFill>
                  <a:srgbClr val="163554"/>
                </a:solidFill>
                <a:latin typeface="Arial"/>
                <a:cs typeface="Arial"/>
              </a:rPr>
              <a:t>¡Muchas Gracias!</a:t>
            </a:r>
          </a:p>
        </p:txBody>
      </p:sp>
    </p:spTree>
    <p:extLst>
      <p:ext uri="{BB962C8B-B14F-4D97-AF65-F5344CB8AC3E}">
        <p14:creationId xmlns:p14="http://schemas.microsoft.com/office/powerpoint/2010/main" val="984599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stretch>
            <a:fillRect/>
          </a:stretch>
        </p:blipFill>
        <p:spPr>
          <a:xfrm>
            <a:off x="0" y="-14295"/>
            <a:ext cx="12192000" cy="6105540"/>
          </a:xfrm>
          <a:prstGeom prst="rect">
            <a:avLst/>
          </a:prstGeom>
        </p:spPr>
      </p:pic>
      <p:sp>
        <p:nvSpPr>
          <p:cNvPr id="9" name="Subtítulo 2"/>
          <p:cNvSpPr>
            <a:spLocks noGrp="1"/>
          </p:cNvSpPr>
          <p:nvPr>
            <p:ph type="subTitle" idx="1"/>
          </p:nvPr>
        </p:nvSpPr>
        <p:spPr>
          <a:xfrm>
            <a:off x="3441618" y="2335530"/>
            <a:ext cx="8456166" cy="2605897"/>
          </a:xfrm>
        </p:spPr>
        <p:txBody>
          <a:bodyPr vert="horz" lIns="91440" tIns="45720" rIns="91440" bIns="45720" rtlCol="0" anchor="t">
            <a:noAutofit/>
          </a:bodyPr>
          <a:lstStyle/>
          <a:p>
            <a:endParaRPr lang="es-ES_tradnl" sz="4800" b="1" dirty="0">
              <a:solidFill>
                <a:schemeClr val="bg1"/>
              </a:solidFill>
              <a:latin typeface="Arial"/>
              <a:cs typeface="Arial"/>
            </a:endParaRPr>
          </a:p>
          <a:p>
            <a:r>
              <a:rPr lang="es-ES_tradnl" sz="4800" b="1" dirty="0">
                <a:solidFill>
                  <a:schemeClr val="bg1"/>
                </a:solidFill>
                <a:latin typeface="Arial"/>
                <a:cs typeface="Arial"/>
              </a:rPr>
              <a:t>¡Muchas Gracias!</a:t>
            </a:r>
          </a:p>
        </p:txBody>
      </p:sp>
    </p:spTree>
    <p:extLst>
      <p:ext uri="{BB962C8B-B14F-4D97-AF65-F5344CB8AC3E}">
        <p14:creationId xmlns:p14="http://schemas.microsoft.com/office/powerpoint/2010/main" val="1220857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CEED4E73-C1A5-FA9A-CD2B-878B8F84F849}"/>
              </a:ext>
            </a:extLst>
          </p:cNvPr>
          <p:cNvSpPr/>
          <p:nvPr/>
        </p:nvSpPr>
        <p:spPr>
          <a:xfrm>
            <a:off x="1452880" y="1728489"/>
            <a:ext cx="99060" cy="4863801"/>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1" name="Grupo 20">
            <a:extLst>
              <a:ext uri="{FF2B5EF4-FFF2-40B4-BE49-F238E27FC236}">
                <a16:creationId xmlns:a16="http://schemas.microsoft.com/office/drawing/2014/main" id="{CFC3ED6A-7987-9E43-3A8C-4527674E19DE}"/>
              </a:ext>
            </a:extLst>
          </p:cNvPr>
          <p:cNvGrpSpPr/>
          <p:nvPr/>
        </p:nvGrpSpPr>
        <p:grpSpPr>
          <a:xfrm>
            <a:off x="1815638" y="1728488"/>
            <a:ext cx="9726122" cy="4863801"/>
            <a:chOff x="1815638" y="1728488"/>
            <a:chExt cx="8420043" cy="4863801"/>
          </a:xfrm>
        </p:grpSpPr>
        <p:sp>
          <p:nvSpPr>
            <p:cNvPr id="22" name="Rectángulo: esquinas redondeadas 21">
              <a:extLst>
                <a:ext uri="{FF2B5EF4-FFF2-40B4-BE49-F238E27FC236}">
                  <a16:creationId xmlns:a16="http://schemas.microsoft.com/office/drawing/2014/main" id="{BD30FBC0-3C1E-D9D6-D295-E992CDB07DEB}"/>
                </a:ext>
              </a:extLst>
            </p:cNvPr>
            <p:cNvSpPr/>
            <p:nvPr/>
          </p:nvSpPr>
          <p:spPr>
            <a:xfrm>
              <a:off x="1815638" y="1728488"/>
              <a:ext cx="8420043" cy="486380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esquinas redondeadas 22">
              <a:extLst>
                <a:ext uri="{FF2B5EF4-FFF2-40B4-BE49-F238E27FC236}">
                  <a16:creationId xmlns:a16="http://schemas.microsoft.com/office/drawing/2014/main" id="{998639F1-F9A9-D16D-3A41-629C9F779F36}"/>
                </a:ext>
              </a:extLst>
            </p:cNvPr>
            <p:cNvSpPr/>
            <p:nvPr/>
          </p:nvSpPr>
          <p:spPr>
            <a:xfrm>
              <a:off x="1867267" y="1780117"/>
              <a:ext cx="8293770" cy="474198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 name="CuadroTexto 25">
            <a:extLst>
              <a:ext uri="{FF2B5EF4-FFF2-40B4-BE49-F238E27FC236}">
                <a16:creationId xmlns:a16="http://schemas.microsoft.com/office/drawing/2014/main" id="{99807897-EBDD-4C67-2BDF-390E581013A0}"/>
              </a:ext>
            </a:extLst>
          </p:cNvPr>
          <p:cNvSpPr txBox="1"/>
          <p:nvPr/>
        </p:nvSpPr>
        <p:spPr>
          <a:xfrm>
            <a:off x="3283335" y="1792458"/>
            <a:ext cx="5222240" cy="584775"/>
          </a:xfrm>
          <a:prstGeom prst="rect">
            <a:avLst/>
          </a:prstGeom>
          <a:noFill/>
        </p:spPr>
        <p:txBody>
          <a:bodyPr wrap="square" rtlCol="0">
            <a:spAutoFit/>
          </a:bodyPr>
          <a:lstStyle/>
          <a:p>
            <a:pPr algn="ctr"/>
            <a:r>
              <a:rPr lang="es-ES" sz="3200" dirty="0"/>
              <a:t>CIRUGÍA ESTEREOTAXICA</a:t>
            </a:r>
          </a:p>
        </p:txBody>
      </p:sp>
      <p:sp>
        <p:nvSpPr>
          <p:cNvPr id="27" name="CuadroTexto 26">
            <a:extLst>
              <a:ext uri="{FF2B5EF4-FFF2-40B4-BE49-F238E27FC236}">
                <a16:creationId xmlns:a16="http://schemas.microsoft.com/office/drawing/2014/main" id="{975C3FF2-66DE-E785-1263-16B54DFC0A61}"/>
              </a:ext>
            </a:extLst>
          </p:cNvPr>
          <p:cNvSpPr txBox="1"/>
          <p:nvPr/>
        </p:nvSpPr>
        <p:spPr>
          <a:xfrm>
            <a:off x="2004468" y="2697816"/>
            <a:ext cx="4884012" cy="2800767"/>
          </a:xfrm>
          <a:prstGeom prst="rect">
            <a:avLst/>
          </a:prstGeom>
          <a:noFill/>
        </p:spPr>
        <p:txBody>
          <a:bodyPr wrap="square" rtlCol="0">
            <a:spAutoFit/>
          </a:bodyPr>
          <a:lstStyle/>
          <a:p>
            <a:pPr marL="342900" indent="-342900" algn="just">
              <a:buFont typeface="Arial" panose="020B0604020202020204" pitchFamily="34" charset="0"/>
              <a:buChar char="•"/>
            </a:pPr>
            <a:r>
              <a:rPr lang="es-ES" sz="2200" dirty="0"/>
              <a:t>Es una técnica neuroquirúrgica que posibilita el acceso a zonas profundas del cerebro mediante coordenadas cartesianas. </a:t>
            </a:r>
          </a:p>
          <a:p>
            <a:pPr marL="342900" indent="-342900" algn="just">
              <a:buFont typeface="Arial" panose="020B0604020202020204" pitchFamily="34" charset="0"/>
              <a:buChar char="•"/>
            </a:pPr>
            <a:endParaRPr lang="es-ES" sz="2200" dirty="0"/>
          </a:p>
          <a:p>
            <a:pPr marL="342900" indent="-342900" algn="just">
              <a:buFont typeface="Arial" panose="020B0604020202020204" pitchFamily="34" charset="0"/>
              <a:buChar char="•"/>
            </a:pPr>
            <a:r>
              <a:rPr lang="es-ES" sz="2200" dirty="0"/>
              <a:t>El marco Estereotáctico se fija al cráneo y un electrodo se pasa a través de un trépano.</a:t>
            </a:r>
          </a:p>
        </p:txBody>
      </p:sp>
      <p:pic>
        <p:nvPicPr>
          <p:cNvPr id="5" name="Imagen 4"/>
          <p:cNvPicPr>
            <a:picLocks noChangeAspect="1"/>
          </p:cNvPicPr>
          <p:nvPr/>
        </p:nvPicPr>
        <p:blipFill>
          <a:blip r:embed="rId3"/>
          <a:stretch>
            <a:fillRect/>
          </a:stretch>
        </p:blipFill>
        <p:spPr>
          <a:xfrm>
            <a:off x="-1" y="0"/>
            <a:ext cx="12192005" cy="1623060"/>
          </a:xfrm>
          <a:prstGeom prst="rect">
            <a:avLst/>
          </a:prstGeom>
        </p:spPr>
      </p:pic>
      <p:sp>
        <p:nvSpPr>
          <p:cNvPr id="15" name="Rectángulo 14"/>
          <p:cNvSpPr/>
          <p:nvPr/>
        </p:nvSpPr>
        <p:spPr>
          <a:xfrm>
            <a:off x="1321035" y="558650"/>
            <a:ext cx="7160820"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3000" b="1" i="0" u="none" strike="noStrike" kern="1200" cap="none" spc="0" normalizeH="0" baseline="0" noProof="0" dirty="0">
                <a:ln>
                  <a:noFill/>
                </a:ln>
                <a:solidFill>
                  <a:prstClr val="white"/>
                </a:solidFill>
                <a:effectLst/>
                <a:uLnTx/>
                <a:uFillTx/>
                <a:latin typeface="Arial"/>
                <a:ea typeface="+mn-ea"/>
                <a:cs typeface="Arial"/>
              </a:rPr>
              <a:t>CONTE</a:t>
            </a:r>
            <a:r>
              <a:rPr lang="es-ES_tradnl" sz="3000" b="1" dirty="0">
                <a:solidFill>
                  <a:prstClr val="white"/>
                </a:solidFill>
                <a:latin typeface="Arial"/>
                <a:cs typeface="Arial"/>
              </a:rPr>
              <a:t>XTUALIZACION</a:t>
            </a:r>
            <a:endParaRPr kumimoji="0" lang="es-ES_tradnl" sz="3000" b="1" i="0" u="none" strike="noStrike" kern="1200" cap="none" spc="0" normalizeH="0" baseline="0" noProof="0" dirty="0">
              <a:ln>
                <a:noFill/>
              </a:ln>
              <a:solidFill>
                <a:prstClr val="white"/>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sp>
        <p:nvSpPr>
          <p:cNvPr id="2" name="Hexágono 1">
            <a:hlinkClick r:id="rId4" action="ppaction://hlinksldjump"/>
            <a:extLst>
              <a:ext uri="{FF2B5EF4-FFF2-40B4-BE49-F238E27FC236}">
                <a16:creationId xmlns:a16="http://schemas.microsoft.com/office/drawing/2014/main" id="{9AAE63E8-12FE-AE77-0A4C-D9BE82A66ED4}"/>
              </a:ext>
            </a:extLst>
          </p:cNvPr>
          <p:cNvSpPr/>
          <p:nvPr/>
        </p:nvSpPr>
        <p:spPr>
          <a:xfrm>
            <a:off x="288251" y="1777802"/>
            <a:ext cx="1030565" cy="888417"/>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Hexágono 3">
            <a:hlinkClick r:id="rId6" action="ppaction://hlinksldjump"/>
            <a:extLst>
              <a:ext uri="{FF2B5EF4-FFF2-40B4-BE49-F238E27FC236}">
                <a16:creationId xmlns:a16="http://schemas.microsoft.com/office/drawing/2014/main" id="{049CC94D-474F-E8A7-134F-9563F45E4BFB}"/>
              </a:ext>
            </a:extLst>
          </p:cNvPr>
          <p:cNvSpPr/>
          <p:nvPr/>
        </p:nvSpPr>
        <p:spPr>
          <a:xfrm>
            <a:off x="288250" y="3706898"/>
            <a:ext cx="1030565" cy="888417"/>
          </a:xfrm>
          <a:prstGeom prst="hexagon">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Hexágono 5">
            <a:hlinkClick r:id="rId8" action="ppaction://hlinksldjump"/>
            <a:extLst>
              <a:ext uri="{FF2B5EF4-FFF2-40B4-BE49-F238E27FC236}">
                <a16:creationId xmlns:a16="http://schemas.microsoft.com/office/drawing/2014/main" id="{7DDACF3F-FCCD-2EFF-5AA7-438C653BB713}"/>
              </a:ext>
            </a:extLst>
          </p:cNvPr>
          <p:cNvSpPr/>
          <p:nvPr/>
        </p:nvSpPr>
        <p:spPr>
          <a:xfrm>
            <a:off x="288250" y="5703872"/>
            <a:ext cx="1030565" cy="888417"/>
          </a:xfrm>
          <a:prstGeom prst="hexagon">
            <a:avLst/>
          </a:prstGeom>
          <a:blipFill dpi="0" rotWithShape="1">
            <a:blip r:embed="rId9">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Imagen 24" descr="Imagen que contiene foto, par, tabla, hombre&#10;&#10;Descripción generada automáticamente">
            <a:extLst>
              <a:ext uri="{FF2B5EF4-FFF2-40B4-BE49-F238E27FC236}">
                <a16:creationId xmlns:a16="http://schemas.microsoft.com/office/drawing/2014/main" id="{1AB4877B-DCCF-E899-142F-BC3E042974F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81520" y="3087522"/>
            <a:ext cx="3914671" cy="2359908"/>
          </a:xfrm>
          <a:prstGeom prst="rect">
            <a:avLst/>
          </a:prstGeom>
        </p:spPr>
      </p:pic>
    </p:spTree>
    <p:extLst>
      <p:ext uri="{BB962C8B-B14F-4D97-AF65-F5344CB8AC3E}">
        <p14:creationId xmlns:p14="http://schemas.microsoft.com/office/powerpoint/2010/main" val="2677152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par>
                                <p:cTn id="14" presetID="22" presetClass="entr" presetSubtype="4"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C1D072B7-DE84-03B6-D66F-718DB9986594}"/>
              </a:ext>
            </a:extLst>
          </p:cNvPr>
          <p:cNvSpPr/>
          <p:nvPr/>
        </p:nvSpPr>
        <p:spPr>
          <a:xfrm>
            <a:off x="10690179" y="1728489"/>
            <a:ext cx="99060" cy="4863801"/>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Hexágono 45">
            <a:hlinkClick r:id="rId3" action="ppaction://hlinksldjump"/>
            <a:extLst>
              <a:ext uri="{FF2B5EF4-FFF2-40B4-BE49-F238E27FC236}">
                <a16:creationId xmlns:a16="http://schemas.microsoft.com/office/drawing/2014/main" id="{CC1E9EE1-774E-BCA7-B5A2-94928A9A7E89}"/>
              </a:ext>
            </a:extLst>
          </p:cNvPr>
          <p:cNvSpPr/>
          <p:nvPr/>
        </p:nvSpPr>
        <p:spPr>
          <a:xfrm>
            <a:off x="10927991" y="1728488"/>
            <a:ext cx="1030565" cy="888417"/>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p:cNvPicPr>
            <a:picLocks noChangeAspect="1"/>
          </p:cNvPicPr>
          <p:nvPr/>
        </p:nvPicPr>
        <p:blipFill>
          <a:blip r:embed="rId5"/>
          <a:stretch>
            <a:fillRect/>
          </a:stretch>
        </p:blipFill>
        <p:spPr>
          <a:xfrm>
            <a:off x="-1" y="0"/>
            <a:ext cx="12192005" cy="1623060"/>
          </a:xfrm>
          <a:prstGeom prst="rect">
            <a:avLst/>
          </a:prstGeom>
        </p:spPr>
      </p:pic>
      <p:sp>
        <p:nvSpPr>
          <p:cNvPr id="15" name="Rectángulo 14"/>
          <p:cNvSpPr/>
          <p:nvPr/>
        </p:nvSpPr>
        <p:spPr>
          <a:xfrm>
            <a:off x="1321035" y="558650"/>
            <a:ext cx="7160820"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3000" b="1" i="0" u="none" strike="noStrike" kern="1200" cap="none" spc="0" normalizeH="0" baseline="0" noProof="0" dirty="0">
                <a:ln>
                  <a:noFill/>
                </a:ln>
                <a:solidFill>
                  <a:prstClr val="white"/>
                </a:solidFill>
                <a:effectLst/>
                <a:uLnTx/>
                <a:uFillTx/>
                <a:latin typeface="Arial"/>
                <a:ea typeface="+mn-ea"/>
                <a:cs typeface="Arial"/>
              </a:rPr>
              <a:t>CONTE</a:t>
            </a:r>
            <a:r>
              <a:rPr lang="es-ES_tradnl" sz="3000" b="1" dirty="0">
                <a:solidFill>
                  <a:prstClr val="white"/>
                </a:solidFill>
                <a:latin typeface="Arial"/>
                <a:cs typeface="Arial"/>
              </a:rPr>
              <a:t>XTUALIZACION</a:t>
            </a:r>
            <a:endParaRPr kumimoji="0" lang="es-ES_tradnl" sz="3000" b="1" i="0" u="none" strike="noStrike" kern="1200" cap="none" spc="0" normalizeH="0" baseline="0" noProof="0" dirty="0">
              <a:ln>
                <a:noFill/>
              </a:ln>
              <a:solidFill>
                <a:prstClr val="white"/>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grpSp>
        <p:nvGrpSpPr>
          <p:cNvPr id="28" name="Grupo 27">
            <a:extLst>
              <a:ext uri="{FF2B5EF4-FFF2-40B4-BE49-F238E27FC236}">
                <a16:creationId xmlns:a16="http://schemas.microsoft.com/office/drawing/2014/main" id="{BBF8F0CC-7701-FE94-92CA-7AA5BAFA4D34}"/>
              </a:ext>
            </a:extLst>
          </p:cNvPr>
          <p:cNvGrpSpPr/>
          <p:nvPr/>
        </p:nvGrpSpPr>
        <p:grpSpPr>
          <a:xfrm>
            <a:off x="1815638" y="1728488"/>
            <a:ext cx="8420043" cy="4863801"/>
            <a:chOff x="1815638" y="1728488"/>
            <a:chExt cx="8420043" cy="4863801"/>
          </a:xfrm>
        </p:grpSpPr>
        <p:sp>
          <p:nvSpPr>
            <p:cNvPr id="29" name="Rectángulo: esquinas redondeadas 28">
              <a:extLst>
                <a:ext uri="{FF2B5EF4-FFF2-40B4-BE49-F238E27FC236}">
                  <a16:creationId xmlns:a16="http://schemas.microsoft.com/office/drawing/2014/main" id="{33224640-4E46-6946-35F7-E054CF6F14D6}"/>
                </a:ext>
              </a:extLst>
            </p:cNvPr>
            <p:cNvSpPr/>
            <p:nvPr/>
          </p:nvSpPr>
          <p:spPr>
            <a:xfrm>
              <a:off x="1815638" y="1728488"/>
              <a:ext cx="8420043" cy="486380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esquinas redondeadas 29">
              <a:extLst>
                <a:ext uri="{FF2B5EF4-FFF2-40B4-BE49-F238E27FC236}">
                  <a16:creationId xmlns:a16="http://schemas.microsoft.com/office/drawing/2014/main" id="{CACE01FF-39E8-53F8-ED28-869314CEC2C1}"/>
                </a:ext>
              </a:extLst>
            </p:cNvPr>
            <p:cNvSpPr/>
            <p:nvPr/>
          </p:nvSpPr>
          <p:spPr>
            <a:xfrm>
              <a:off x="1867267" y="1780117"/>
              <a:ext cx="8293770" cy="474198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1" name="CuadroTexto 30">
            <a:extLst>
              <a:ext uri="{FF2B5EF4-FFF2-40B4-BE49-F238E27FC236}">
                <a16:creationId xmlns:a16="http://schemas.microsoft.com/office/drawing/2014/main" id="{C771846D-543B-80DC-C0A7-0A9452330FC9}"/>
              </a:ext>
            </a:extLst>
          </p:cNvPr>
          <p:cNvSpPr txBox="1"/>
          <p:nvPr/>
        </p:nvSpPr>
        <p:spPr>
          <a:xfrm>
            <a:off x="1956319" y="1792458"/>
            <a:ext cx="8054352" cy="1077218"/>
          </a:xfrm>
          <a:prstGeom prst="rect">
            <a:avLst/>
          </a:prstGeom>
          <a:noFill/>
        </p:spPr>
        <p:txBody>
          <a:bodyPr wrap="square" rtlCol="0">
            <a:spAutoFit/>
          </a:bodyPr>
          <a:lstStyle/>
          <a:p>
            <a:pPr algn="ctr"/>
            <a:r>
              <a:rPr lang="es-ES" sz="3200" dirty="0"/>
              <a:t>IMPORTANCIA DE LA SEGMENTACIÓN DE VASOS INTRACRANEALES</a:t>
            </a:r>
          </a:p>
        </p:txBody>
      </p:sp>
      <p:sp>
        <p:nvSpPr>
          <p:cNvPr id="32" name="CuadroTexto 31">
            <a:extLst>
              <a:ext uri="{FF2B5EF4-FFF2-40B4-BE49-F238E27FC236}">
                <a16:creationId xmlns:a16="http://schemas.microsoft.com/office/drawing/2014/main" id="{771B56A6-A18A-E919-CA11-8451EA42D492}"/>
              </a:ext>
            </a:extLst>
          </p:cNvPr>
          <p:cNvSpPr txBox="1"/>
          <p:nvPr/>
        </p:nvSpPr>
        <p:spPr>
          <a:xfrm>
            <a:off x="2004468" y="3041571"/>
            <a:ext cx="4009684" cy="3139321"/>
          </a:xfrm>
          <a:prstGeom prst="rect">
            <a:avLst/>
          </a:prstGeom>
          <a:noFill/>
        </p:spPr>
        <p:txBody>
          <a:bodyPr wrap="square" rtlCol="0">
            <a:spAutoFit/>
          </a:bodyPr>
          <a:lstStyle/>
          <a:p>
            <a:pPr marL="342900" indent="-342900" algn="just">
              <a:buFont typeface="Arial" panose="020B0604020202020204" pitchFamily="34" charset="0"/>
              <a:buChar char="•"/>
            </a:pPr>
            <a:r>
              <a:rPr lang="es-ES" sz="2200" dirty="0"/>
              <a:t>Crucial para diagnóstico y tratamiento de patologías neurológicas.</a:t>
            </a:r>
          </a:p>
          <a:p>
            <a:pPr marL="342900" indent="-342900" algn="just">
              <a:buFont typeface="Arial" panose="020B0604020202020204" pitchFamily="34" charset="0"/>
              <a:buChar char="•"/>
            </a:pPr>
            <a:r>
              <a:rPr lang="es-ES" sz="2200" dirty="0"/>
              <a:t>Permite evitar estructuras vasculares críticas en cirugías estereotácticas como la SEEG.</a:t>
            </a:r>
          </a:p>
          <a:p>
            <a:pPr marL="342900" indent="-342900" algn="just">
              <a:buFont typeface="Arial" panose="020B0604020202020204" pitchFamily="34" charset="0"/>
              <a:buChar char="•"/>
            </a:pPr>
            <a:r>
              <a:rPr lang="es-ES" sz="2200" dirty="0"/>
              <a:t>Riesgo, sangrado intracerebral debido a la vulnerabilidad de las venas corticales.</a:t>
            </a:r>
          </a:p>
        </p:txBody>
      </p:sp>
      <p:grpSp>
        <p:nvGrpSpPr>
          <p:cNvPr id="42" name="Grupo 41">
            <a:extLst>
              <a:ext uri="{FF2B5EF4-FFF2-40B4-BE49-F238E27FC236}">
                <a16:creationId xmlns:a16="http://schemas.microsoft.com/office/drawing/2014/main" id="{2529E049-D0E2-8EB8-D335-E40A6C5E07EB}"/>
              </a:ext>
            </a:extLst>
          </p:cNvPr>
          <p:cNvGrpSpPr/>
          <p:nvPr/>
        </p:nvGrpSpPr>
        <p:grpSpPr>
          <a:xfrm>
            <a:off x="6167773" y="3088768"/>
            <a:ext cx="3760796" cy="2824352"/>
            <a:chOff x="6167773" y="3088768"/>
            <a:chExt cx="3760796" cy="2824352"/>
          </a:xfrm>
        </p:grpSpPr>
        <p:pic>
          <p:nvPicPr>
            <p:cNvPr id="35" name="Imagen 34" descr="Imagen que contiene noche, hombre, oscuro, sostener&#10;&#10;Descripción generada automáticamente">
              <a:extLst>
                <a:ext uri="{FF2B5EF4-FFF2-40B4-BE49-F238E27FC236}">
                  <a16:creationId xmlns:a16="http://schemas.microsoft.com/office/drawing/2014/main" id="{B3C9B205-0DBF-32C4-DFCA-51450B622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7773" y="3088768"/>
              <a:ext cx="1855716" cy="1378532"/>
            </a:xfrm>
            <a:prstGeom prst="rect">
              <a:avLst/>
            </a:prstGeom>
            <a:effectLst>
              <a:softEdge rad="31750"/>
            </a:effectLst>
          </p:spPr>
        </p:pic>
        <p:pic>
          <p:nvPicPr>
            <p:cNvPr id="37" name="Imagen 36" descr="Imagen que contiene foto, oscuro, iluminado, hombre&#10;&#10;Descripción generada automáticamente">
              <a:extLst>
                <a:ext uri="{FF2B5EF4-FFF2-40B4-BE49-F238E27FC236}">
                  <a16:creationId xmlns:a16="http://schemas.microsoft.com/office/drawing/2014/main" id="{ED5C3267-2388-5C0B-3D6D-190C23A2E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7774" y="4534588"/>
              <a:ext cx="1855716" cy="1378532"/>
            </a:xfrm>
            <a:prstGeom prst="rect">
              <a:avLst/>
            </a:prstGeom>
            <a:effectLst>
              <a:softEdge rad="31750"/>
            </a:effectLst>
          </p:spPr>
        </p:pic>
        <p:pic>
          <p:nvPicPr>
            <p:cNvPr id="39" name="Imagen 38" descr="Imagen que contiene interior, oscuro, tabla, reloj&#10;&#10;Descripción generada automáticamente">
              <a:extLst>
                <a:ext uri="{FF2B5EF4-FFF2-40B4-BE49-F238E27FC236}">
                  <a16:creationId xmlns:a16="http://schemas.microsoft.com/office/drawing/2014/main" id="{1E07C146-210C-47C7-5BD3-5C823D4086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2853" y="4534588"/>
              <a:ext cx="1855716" cy="1378532"/>
            </a:xfrm>
            <a:prstGeom prst="rect">
              <a:avLst/>
            </a:prstGeom>
            <a:effectLst>
              <a:softEdge rad="31750"/>
            </a:effectLst>
          </p:spPr>
        </p:pic>
        <p:pic>
          <p:nvPicPr>
            <p:cNvPr id="41" name="Imagen 40" descr="Una caricatura de una persona&#10;&#10;Descripción generada automáticamente con confianza baja">
              <a:extLst>
                <a:ext uri="{FF2B5EF4-FFF2-40B4-BE49-F238E27FC236}">
                  <a16:creationId xmlns:a16="http://schemas.microsoft.com/office/drawing/2014/main" id="{93BE1DB3-D6D8-1817-FF11-A7EC873F62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2852" y="3093467"/>
              <a:ext cx="1855716" cy="1378532"/>
            </a:xfrm>
            <a:prstGeom prst="rect">
              <a:avLst/>
            </a:prstGeom>
            <a:effectLst>
              <a:softEdge rad="31750"/>
            </a:effectLst>
          </p:spPr>
        </p:pic>
      </p:grpSp>
      <p:sp>
        <p:nvSpPr>
          <p:cNvPr id="44" name="Hexágono 43">
            <a:hlinkClick r:id="rId10" action="ppaction://hlinksldjump"/>
            <a:extLst>
              <a:ext uri="{FF2B5EF4-FFF2-40B4-BE49-F238E27FC236}">
                <a16:creationId xmlns:a16="http://schemas.microsoft.com/office/drawing/2014/main" id="{D10A222B-01C8-23AF-8F6C-7007C0F3B9B0}"/>
              </a:ext>
            </a:extLst>
          </p:cNvPr>
          <p:cNvSpPr/>
          <p:nvPr/>
        </p:nvSpPr>
        <p:spPr>
          <a:xfrm>
            <a:off x="288250" y="3706898"/>
            <a:ext cx="1030565" cy="888417"/>
          </a:xfrm>
          <a:prstGeom prst="hexagon">
            <a:avLst/>
          </a:prstGeom>
          <a:blipFill dpi="0" rotWithShape="1">
            <a:blip r:embed="rId11">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Hexágono 44">
            <a:hlinkClick r:id="rId12" action="ppaction://hlinksldjump"/>
            <a:extLst>
              <a:ext uri="{FF2B5EF4-FFF2-40B4-BE49-F238E27FC236}">
                <a16:creationId xmlns:a16="http://schemas.microsoft.com/office/drawing/2014/main" id="{2270F334-3FCB-D9B9-EA6A-1577F7016FA8}"/>
              </a:ext>
            </a:extLst>
          </p:cNvPr>
          <p:cNvSpPr/>
          <p:nvPr/>
        </p:nvSpPr>
        <p:spPr>
          <a:xfrm>
            <a:off x="288250" y="5703872"/>
            <a:ext cx="1030565" cy="888417"/>
          </a:xfrm>
          <a:prstGeom prst="hexagon">
            <a:avLst/>
          </a:prstGeom>
          <a:blipFill dpi="0" rotWithShape="1">
            <a:blip r:embed="rId1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63910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right)">
                                      <p:cBhvr>
                                        <p:cTn id="10" dur="500"/>
                                        <p:tgtEl>
                                          <p:spTgt spid="31"/>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Effect transition="in" filter="wipe(right)">
                                      <p:cBhvr>
                                        <p:cTn id="13" dur="500"/>
                                        <p:tgtEl>
                                          <p:spTgt spid="32"/>
                                        </p:tgtEl>
                                      </p:cBhvr>
                                    </p:animEffect>
                                  </p:childTnLst>
                                </p:cTn>
                              </p:par>
                              <p:par>
                                <p:cTn id="14" presetID="22" presetClass="entr" presetSubtype="4" fill="hold" nodeType="withEffect">
                                  <p:stCondLst>
                                    <p:cond delay="50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Hexágono 37">
            <a:hlinkClick r:id="rId3" action="ppaction://hlinksldjump"/>
            <a:extLst>
              <a:ext uri="{FF2B5EF4-FFF2-40B4-BE49-F238E27FC236}">
                <a16:creationId xmlns:a16="http://schemas.microsoft.com/office/drawing/2014/main" id="{1EBFC673-051B-8943-1C32-644828946316}"/>
              </a:ext>
            </a:extLst>
          </p:cNvPr>
          <p:cNvSpPr/>
          <p:nvPr/>
        </p:nvSpPr>
        <p:spPr>
          <a:xfrm>
            <a:off x="10927991" y="1728488"/>
            <a:ext cx="1030565" cy="888417"/>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F3DE0949-D1F8-2C72-CC41-4DA3D6F4B4A2}"/>
              </a:ext>
            </a:extLst>
          </p:cNvPr>
          <p:cNvSpPr/>
          <p:nvPr/>
        </p:nvSpPr>
        <p:spPr>
          <a:xfrm>
            <a:off x="10690179" y="1728489"/>
            <a:ext cx="99060" cy="4863801"/>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p:cNvPicPr>
            <a:picLocks noChangeAspect="1"/>
          </p:cNvPicPr>
          <p:nvPr/>
        </p:nvPicPr>
        <p:blipFill>
          <a:blip r:embed="rId5"/>
          <a:stretch>
            <a:fillRect/>
          </a:stretch>
        </p:blipFill>
        <p:spPr>
          <a:xfrm>
            <a:off x="-1" y="0"/>
            <a:ext cx="12192005" cy="1623060"/>
          </a:xfrm>
          <a:prstGeom prst="rect">
            <a:avLst/>
          </a:prstGeom>
        </p:spPr>
      </p:pic>
      <p:sp>
        <p:nvSpPr>
          <p:cNvPr id="15" name="Rectángulo 14"/>
          <p:cNvSpPr/>
          <p:nvPr/>
        </p:nvSpPr>
        <p:spPr>
          <a:xfrm>
            <a:off x="1321035" y="558650"/>
            <a:ext cx="7160820"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3000" b="1" i="0" u="none" strike="noStrike" kern="1200" cap="none" spc="0" normalizeH="0" baseline="0" noProof="0" dirty="0">
                <a:ln>
                  <a:noFill/>
                </a:ln>
                <a:solidFill>
                  <a:prstClr val="white"/>
                </a:solidFill>
                <a:effectLst/>
                <a:uLnTx/>
                <a:uFillTx/>
                <a:latin typeface="Arial"/>
                <a:ea typeface="+mn-ea"/>
                <a:cs typeface="Arial"/>
              </a:rPr>
              <a:t>CONTE</a:t>
            </a:r>
            <a:r>
              <a:rPr lang="es-ES_tradnl" sz="3000" b="1" dirty="0">
                <a:solidFill>
                  <a:prstClr val="white"/>
                </a:solidFill>
                <a:latin typeface="Arial"/>
                <a:cs typeface="Arial"/>
              </a:rPr>
              <a:t>XTUALIZACION</a:t>
            </a:r>
            <a:endParaRPr kumimoji="0" lang="es-ES_tradnl" sz="3000" b="1" i="0" u="none" strike="noStrike" kern="1200" cap="none" spc="0" normalizeH="0" baseline="0" noProof="0" dirty="0">
              <a:ln>
                <a:noFill/>
              </a:ln>
              <a:solidFill>
                <a:prstClr val="white"/>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grpSp>
        <p:nvGrpSpPr>
          <p:cNvPr id="20" name="Grupo 19">
            <a:extLst>
              <a:ext uri="{FF2B5EF4-FFF2-40B4-BE49-F238E27FC236}">
                <a16:creationId xmlns:a16="http://schemas.microsoft.com/office/drawing/2014/main" id="{78901B76-F05D-0DAC-8C8E-C358E172C516}"/>
              </a:ext>
            </a:extLst>
          </p:cNvPr>
          <p:cNvGrpSpPr/>
          <p:nvPr/>
        </p:nvGrpSpPr>
        <p:grpSpPr>
          <a:xfrm>
            <a:off x="1815638" y="1728488"/>
            <a:ext cx="8420043" cy="4863801"/>
            <a:chOff x="1815638" y="1728488"/>
            <a:chExt cx="8420043" cy="4863801"/>
          </a:xfrm>
        </p:grpSpPr>
        <p:sp>
          <p:nvSpPr>
            <p:cNvPr id="21" name="Rectángulo: esquinas redondeadas 20">
              <a:extLst>
                <a:ext uri="{FF2B5EF4-FFF2-40B4-BE49-F238E27FC236}">
                  <a16:creationId xmlns:a16="http://schemas.microsoft.com/office/drawing/2014/main" id="{45757E19-05FB-F102-675A-21F17D043CC2}"/>
                </a:ext>
              </a:extLst>
            </p:cNvPr>
            <p:cNvSpPr/>
            <p:nvPr/>
          </p:nvSpPr>
          <p:spPr>
            <a:xfrm>
              <a:off x="1815638" y="1728488"/>
              <a:ext cx="8420043" cy="486380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esquinas redondeadas 21">
              <a:extLst>
                <a:ext uri="{FF2B5EF4-FFF2-40B4-BE49-F238E27FC236}">
                  <a16:creationId xmlns:a16="http://schemas.microsoft.com/office/drawing/2014/main" id="{93571BDF-EAE7-6C8F-78AD-92D3B78AB2EE}"/>
                </a:ext>
              </a:extLst>
            </p:cNvPr>
            <p:cNvSpPr/>
            <p:nvPr/>
          </p:nvSpPr>
          <p:spPr>
            <a:xfrm>
              <a:off x="1867267" y="1780117"/>
              <a:ext cx="8293770" cy="474198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3" name="CuadroTexto 22">
            <a:extLst>
              <a:ext uri="{FF2B5EF4-FFF2-40B4-BE49-F238E27FC236}">
                <a16:creationId xmlns:a16="http://schemas.microsoft.com/office/drawing/2014/main" id="{F0349066-8260-C656-A702-CCE2076CF68B}"/>
              </a:ext>
            </a:extLst>
          </p:cNvPr>
          <p:cNvSpPr txBox="1"/>
          <p:nvPr/>
        </p:nvSpPr>
        <p:spPr>
          <a:xfrm>
            <a:off x="1956319" y="1792458"/>
            <a:ext cx="8054352" cy="584775"/>
          </a:xfrm>
          <a:prstGeom prst="rect">
            <a:avLst/>
          </a:prstGeom>
          <a:noFill/>
        </p:spPr>
        <p:txBody>
          <a:bodyPr wrap="square" rtlCol="0">
            <a:spAutoFit/>
          </a:bodyPr>
          <a:lstStyle/>
          <a:p>
            <a:pPr algn="ctr"/>
            <a:r>
              <a:rPr lang="es-ES" sz="3200" dirty="0"/>
              <a:t>MÉTODOS DE SEGMENTACIÓN VASCULAR</a:t>
            </a:r>
          </a:p>
        </p:txBody>
      </p:sp>
      <p:sp>
        <p:nvSpPr>
          <p:cNvPr id="24" name="CuadroTexto 23">
            <a:extLst>
              <a:ext uri="{FF2B5EF4-FFF2-40B4-BE49-F238E27FC236}">
                <a16:creationId xmlns:a16="http://schemas.microsoft.com/office/drawing/2014/main" id="{1D032A2B-368F-22BA-A5EA-7FC25E4B7CDF}"/>
              </a:ext>
            </a:extLst>
          </p:cNvPr>
          <p:cNvSpPr txBox="1"/>
          <p:nvPr/>
        </p:nvSpPr>
        <p:spPr>
          <a:xfrm>
            <a:off x="1923408" y="2564457"/>
            <a:ext cx="4731831" cy="3477875"/>
          </a:xfrm>
          <a:prstGeom prst="rect">
            <a:avLst/>
          </a:prstGeom>
          <a:noFill/>
        </p:spPr>
        <p:txBody>
          <a:bodyPr wrap="square" rtlCol="0">
            <a:spAutoFit/>
          </a:bodyPr>
          <a:lstStyle/>
          <a:p>
            <a:pPr marL="342900" indent="-342900" algn="just">
              <a:buFont typeface="Arial" panose="020B0604020202020204" pitchFamily="34" charset="0"/>
              <a:buChar char="•"/>
            </a:pPr>
            <a:r>
              <a:rPr lang="es-ES" sz="2200" dirty="0"/>
              <a:t>Arteriografía digital precisa pero invasiva.</a:t>
            </a:r>
          </a:p>
          <a:p>
            <a:pPr marL="342900" indent="-342900" algn="just">
              <a:buFont typeface="Arial" panose="020B0604020202020204" pitchFamily="34" charset="0"/>
              <a:buChar char="•"/>
            </a:pPr>
            <a:r>
              <a:rPr lang="es-ES" sz="2200" dirty="0" err="1"/>
              <a:t>Angiotomografía</a:t>
            </a:r>
            <a:r>
              <a:rPr lang="es-ES" sz="2200" dirty="0"/>
              <a:t> y resonancia con protocolo </a:t>
            </a:r>
            <a:r>
              <a:rPr lang="es-ES" sz="2200" dirty="0" err="1"/>
              <a:t>harness</a:t>
            </a:r>
            <a:r>
              <a:rPr lang="es-ES" sz="2200" dirty="0"/>
              <a:t> alternativas con limitaciones.</a:t>
            </a:r>
          </a:p>
          <a:p>
            <a:pPr marL="342900" indent="-342900" algn="just">
              <a:buFont typeface="Arial" panose="020B0604020202020204" pitchFamily="34" charset="0"/>
              <a:buChar char="•"/>
            </a:pPr>
            <a:r>
              <a:rPr lang="es-ES" sz="2200" dirty="0"/>
              <a:t>Se pretende usar una tomografía de cráneo contrastada el día de la cirugía SEEG para mejorar visualización tridimensional y reducir riesgos.</a:t>
            </a:r>
          </a:p>
        </p:txBody>
      </p:sp>
      <p:pic>
        <p:nvPicPr>
          <p:cNvPr id="31" name="Imagen 30" descr="Imagen en blanco y negro&#10;&#10;Descripción generada automáticamente con confianza baja">
            <a:extLst>
              <a:ext uri="{FF2B5EF4-FFF2-40B4-BE49-F238E27FC236}">
                <a16:creationId xmlns:a16="http://schemas.microsoft.com/office/drawing/2014/main" id="{E19110B1-10F3-CEFA-38FB-74F8451495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0720" y="2784617"/>
            <a:ext cx="2721427" cy="3000715"/>
          </a:xfrm>
          <a:prstGeom prst="rect">
            <a:avLst/>
          </a:prstGeom>
          <a:effectLst>
            <a:softEdge rad="63500"/>
          </a:effectLst>
        </p:spPr>
      </p:pic>
      <p:sp>
        <p:nvSpPr>
          <p:cNvPr id="32" name="Hexágono 31">
            <a:hlinkClick r:id="rId7" action="ppaction://hlinksldjump"/>
            <a:extLst>
              <a:ext uri="{FF2B5EF4-FFF2-40B4-BE49-F238E27FC236}">
                <a16:creationId xmlns:a16="http://schemas.microsoft.com/office/drawing/2014/main" id="{5522D65D-B1FB-892B-48B9-B560FA56026D}"/>
              </a:ext>
            </a:extLst>
          </p:cNvPr>
          <p:cNvSpPr/>
          <p:nvPr/>
        </p:nvSpPr>
        <p:spPr>
          <a:xfrm>
            <a:off x="10927990" y="3657584"/>
            <a:ext cx="1030565" cy="888417"/>
          </a:xfrm>
          <a:prstGeom prst="hexagon">
            <a:avLst/>
          </a:prstGeom>
          <a:blipFill dpi="0" rotWithShape="1">
            <a:blip r:embed="rId8">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Hexágono 36">
            <a:hlinkClick r:id="rId9" action="ppaction://hlinksldjump"/>
            <a:extLst>
              <a:ext uri="{FF2B5EF4-FFF2-40B4-BE49-F238E27FC236}">
                <a16:creationId xmlns:a16="http://schemas.microsoft.com/office/drawing/2014/main" id="{35D97E70-FA27-AEC3-13A5-9A68D7F7BA79}"/>
              </a:ext>
            </a:extLst>
          </p:cNvPr>
          <p:cNvSpPr/>
          <p:nvPr/>
        </p:nvSpPr>
        <p:spPr>
          <a:xfrm>
            <a:off x="288250" y="5703872"/>
            <a:ext cx="1030565" cy="888417"/>
          </a:xfrm>
          <a:prstGeom prst="hexagon">
            <a:avLst/>
          </a:prstGeom>
          <a:blipFill dpi="0" rotWithShape="1">
            <a:blip r:embed="rId10">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69779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24"/>
                                        </p:tgtEl>
                                        <p:attrNameLst>
                                          <p:attrName>style.visibility</p:attrName>
                                        </p:attrNameLst>
                                      </p:cBhvr>
                                      <p:to>
                                        <p:strVal val="visible"/>
                                      </p:to>
                                    </p:set>
                                    <p:animEffect transition="in" filter="wipe(right)">
                                      <p:cBhvr>
                                        <p:cTn id="13" dur="500"/>
                                        <p:tgtEl>
                                          <p:spTgt spid="24"/>
                                        </p:tgtEl>
                                      </p:cBhvr>
                                    </p:animEffect>
                                  </p:childTnLst>
                                </p:cTn>
                              </p:par>
                              <p:par>
                                <p:cTn id="14" presetID="22" presetClass="entr" presetSubtype="4" fill="hold" nodeType="withEffect">
                                  <p:stCondLst>
                                    <p:cond delay="50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Hexágono 32">
            <a:hlinkClick r:id="rId5" action="ppaction://hlinksldjump"/>
            <a:extLst>
              <a:ext uri="{FF2B5EF4-FFF2-40B4-BE49-F238E27FC236}">
                <a16:creationId xmlns:a16="http://schemas.microsoft.com/office/drawing/2014/main" id="{0FEAE9D9-CBBD-78A6-204D-F5770037DF23}"/>
              </a:ext>
            </a:extLst>
          </p:cNvPr>
          <p:cNvSpPr/>
          <p:nvPr/>
        </p:nvSpPr>
        <p:spPr>
          <a:xfrm>
            <a:off x="10927991" y="1728488"/>
            <a:ext cx="1030565" cy="888417"/>
          </a:xfrm>
          <a:prstGeom prst="hexagon">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8F782A14-D003-8554-B516-8207EEA9D654}"/>
              </a:ext>
            </a:extLst>
          </p:cNvPr>
          <p:cNvSpPr/>
          <p:nvPr/>
        </p:nvSpPr>
        <p:spPr>
          <a:xfrm>
            <a:off x="10690179" y="1728489"/>
            <a:ext cx="99060" cy="4863801"/>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p:cNvPicPr>
            <a:picLocks noChangeAspect="1"/>
          </p:cNvPicPr>
          <p:nvPr/>
        </p:nvPicPr>
        <p:blipFill>
          <a:blip r:embed="rId7"/>
          <a:stretch>
            <a:fillRect/>
          </a:stretch>
        </p:blipFill>
        <p:spPr>
          <a:xfrm>
            <a:off x="-1" y="0"/>
            <a:ext cx="12192005" cy="1623060"/>
          </a:xfrm>
          <a:prstGeom prst="rect">
            <a:avLst/>
          </a:prstGeom>
        </p:spPr>
      </p:pic>
      <p:sp>
        <p:nvSpPr>
          <p:cNvPr id="15" name="Rectángulo 14"/>
          <p:cNvSpPr/>
          <p:nvPr/>
        </p:nvSpPr>
        <p:spPr>
          <a:xfrm>
            <a:off x="1321035" y="558650"/>
            <a:ext cx="7160820"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3000" b="1" i="0" u="none" strike="noStrike" kern="1200" cap="none" spc="0" normalizeH="0" baseline="0" noProof="0" dirty="0">
                <a:ln>
                  <a:noFill/>
                </a:ln>
                <a:solidFill>
                  <a:prstClr val="white"/>
                </a:solidFill>
                <a:effectLst/>
                <a:uLnTx/>
                <a:uFillTx/>
                <a:latin typeface="Arial"/>
                <a:ea typeface="+mn-ea"/>
                <a:cs typeface="Arial"/>
              </a:rPr>
              <a:t>CONTE</a:t>
            </a:r>
            <a:r>
              <a:rPr lang="es-ES_tradnl" sz="3000" b="1" dirty="0">
                <a:solidFill>
                  <a:prstClr val="white"/>
                </a:solidFill>
                <a:latin typeface="Arial"/>
                <a:cs typeface="Arial"/>
              </a:rPr>
              <a:t>XTUALIZACION</a:t>
            </a:r>
            <a:endParaRPr kumimoji="0" lang="es-ES_tradnl" sz="3000" b="1" i="0" u="none" strike="noStrike" kern="1200" cap="none" spc="0" normalizeH="0" baseline="0" noProof="0" dirty="0">
              <a:ln>
                <a:noFill/>
              </a:ln>
              <a:solidFill>
                <a:prstClr val="white"/>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grpSp>
        <p:nvGrpSpPr>
          <p:cNvPr id="20" name="Grupo 19">
            <a:extLst>
              <a:ext uri="{FF2B5EF4-FFF2-40B4-BE49-F238E27FC236}">
                <a16:creationId xmlns:a16="http://schemas.microsoft.com/office/drawing/2014/main" id="{F0B5F77E-915D-58D2-E707-FF8619CC05E7}"/>
              </a:ext>
            </a:extLst>
          </p:cNvPr>
          <p:cNvGrpSpPr/>
          <p:nvPr/>
        </p:nvGrpSpPr>
        <p:grpSpPr>
          <a:xfrm>
            <a:off x="619760" y="1728488"/>
            <a:ext cx="9615921" cy="4863801"/>
            <a:chOff x="1815638" y="1728488"/>
            <a:chExt cx="8420043" cy="4863801"/>
          </a:xfrm>
        </p:grpSpPr>
        <p:sp>
          <p:nvSpPr>
            <p:cNvPr id="21" name="Rectángulo: esquinas redondeadas 20">
              <a:extLst>
                <a:ext uri="{FF2B5EF4-FFF2-40B4-BE49-F238E27FC236}">
                  <a16:creationId xmlns:a16="http://schemas.microsoft.com/office/drawing/2014/main" id="{B5B9C98F-29E4-7529-3FF6-4855B7C16EA4}"/>
                </a:ext>
              </a:extLst>
            </p:cNvPr>
            <p:cNvSpPr/>
            <p:nvPr/>
          </p:nvSpPr>
          <p:spPr>
            <a:xfrm>
              <a:off x="1815638" y="1728488"/>
              <a:ext cx="8420043" cy="4863801"/>
            </a:xfrm>
            <a:prstGeom prst="roundRect">
              <a:avLst>
                <a:gd name="adj" fmla="val 408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esquinas redondeadas 21">
              <a:extLst>
                <a:ext uri="{FF2B5EF4-FFF2-40B4-BE49-F238E27FC236}">
                  <a16:creationId xmlns:a16="http://schemas.microsoft.com/office/drawing/2014/main" id="{E302361C-EF2F-C9FB-1D26-2DB4BE2769A1}"/>
                </a:ext>
              </a:extLst>
            </p:cNvPr>
            <p:cNvSpPr/>
            <p:nvPr/>
          </p:nvSpPr>
          <p:spPr>
            <a:xfrm>
              <a:off x="1867267" y="1780117"/>
              <a:ext cx="8293770" cy="4741981"/>
            </a:xfrm>
            <a:prstGeom prst="roundRect">
              <a:avLst>
                <a:gd name="adj" fmla="val 3378"/>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3" name="CuadroTexto 22">
            <a:extLst>
              <a:ext uri="{FF2B5EF4-FFF2-40B4-BE49-F238E27FC236}">
                <a16:creationId xmlns:a16="http://schemas.microsoft.com/office/drawing/2014/main" id="{9FFAC3CD-9B6F-FE05-028A-FB340B358635}"/>
              </a:ext>
            </a:extLst>
          </p:cNvPr>
          <p:cNvSpPr txBox="1"/>
          <p:nvPr/>
        </p:nvSpPr>
        <p:spPr>
          <a:xfrm>
            <a:off x="1956319" y="1792458"/>
            <a:ext cx="8054352" cy="584775"/>
          </a:xfrm>
          <a:prstGeom prst="rect">
            <a:avLst/>
          </a:prstGeom>
          <a:noFill/>
        </p:spPr>
        <p:txBody>
          <a:bodyPr wrap="square" rtlCol="0">
            <a:spAutoFit/>
          </a:bodyPr>
          <a:lstStyle/>
          <a:p>
            <a:pPr algn="ctr"/>
            <a:r>
              <a:rPr lang="es-ES" sz="3200" dirty="0"/>
              <a:t>TÉCNICAS DE SEGMENTACIÓN EN ITK</a:t>
            </a:r>
          </a:p>
        </p:txBody>
      </p:sp>
      <p:sp>
        <p:nvSpPr>
          <p:cNvPr id="24" name="CuadroTexto 23">
            <a:extLst>
              <a:ext uri="{FF2B5EF4-FFF2-40B4-BE49-F238E27FC236}">
                <a16:creationId xmlns:a16="http://schemas.microsoft.com/office/drawing/2014/main" id="{AF14CEA4-9744-1323-0153-ABA685DA5A8B}"/>
              </a:ext>
            </a:extLst>
          </p:cNvPr>
          <p:cNvSpPr txBox="1"/>
          <p:nvPr/>
        </p:nvSpPr>
        <p:spPr>
          <a:xfrm>
            <a:off x="833121" y="2572553"/>
            <a:ext cx="4602479" cy="3139321"/>
          </a:xfrm>
          <a:prstGeom prst="rect">
            <a:avLst/>
          </a:prstGeom>
          <a:noFill/>
        </p:spPr>
        <p:txBody>
          <a:bodyPr wrap="square" rtlCol="0">
            <a:spAutoFit/>
          </a:bodyPr>
          <a:lstStyle/>
          <a:p>
            <a:pPr marL="342900" indent="-342900" algn="just">
              <a:buFont typeface="Arial" panose="020B0604020202020204" pitchFamily="34" charset="0"/>
              <a:buChar char="•"/>
            </a:pPr>
            <a:r>
              <a:rPr lang="es-ES" sz="2200" dirty="0"/>
              <a:t>Realizar una combinación de varios preprocesamientos, segmentación y </a:t>
            </a:r>
            <a:r>
              <a:rPr lang="es-ES" sz="2200" dirty="0" err="1"/>
              <a:t>postprocesamiento</a:t>
            </a:r>
            <a:r>
              <a:rPr lang="es-ES" sz="2200" dirty="0"/>
              <a:t>.</a:t>
            </a:r>
          </a:p>
          <a:p>
            <a:pPr marL="342900" indent="-342900" algn="just">
              <a:buFont typeface="Arial" panose="020B0604020202020204" pitchFamily="34" charset="0"/>
              <a:buChar char="•"/>
            </a:pPr>
            <a:endParaRPr lang="es-ES" sz="2200" dirty="0"/>
          </a:p>
          <a:p>
            <a:pPr marL="342900" indent="-342900" algn="just">
              <a:buFont typeface="Arial" panose="020B0604020202020204" pitchFamily="34" charset="0"/>
              <a:buChar char="•"/>
            </a:pPr>
            <a:r>
              <a:rPr lang="es-ES" sz="2200" dirty="0"/>
              <a:t>Métodos basados en umbrales, crecimiento de regiones, contornos activos, filtrado de </a:t>
            </a:r>
            <a:r>
              <a:rPr lang="es-ES" sz="2200" dirty="0" err="1"/>
              <a:t>vasculatura</a:t>
            </a:r>
            <a:r>
              <a:rPr lang="es-ES" sz="2200" dirty="0"/>
              <a:t> y operaciones morfológicas para refinar resultados.</a:t>
            </a:r>
          </a:p>
        </p:txBody>
      </p:sp>
      <p:sp>
        <p:nvSpPr>
          <p:cNvPr id="26" name="Hexágono 25">
            <a:hlinkClick r:id="rId8" action="ppaction://hlinksldjump"/>
            <a:extLst>
              <a:ext uri="{FF2B5EF4-FFF2-40B4-BE49-F238E27FC236}">
                <a16:creationId xmlns:a16="http://schemas.microsoft.com/office/drawing/2014/main" id="{B609CFBB-0D5D-9ECB-F181-390B814B3368}"/>
              </a:ext>
            </a:extLst>
          </p:cNvPr>
          <p:cNvSpPr/>
          <p:nvPr/>
        </p:nvSpPr>
        <p:spPr>
          <a:xfrm>
            <a:off x="10927990" y="3657584"/>
            <a:ext cx="1030565" cy="888417"/>
          </a:xfrm>
          <a:prstGeom prst="hexagon">
            <a:avLst/>
          </a:prstGeom>
          <a:blipFill dpi="0" rotWithShape="1">
            <a:blip r:embed="rId9">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Hexágono 26">
            <a:hlinkClick r:id="rId10" action="ppaction://hlinksldjump"/>
            <a:extLst>
              <a:ext uri="{FF2B5EF4-FFF2-40B4-BE49-F238E27FC236}">
                <a16:creationId xmlns:a16="http://schemas.microsoft.com/office/drawing/2014/main" id="{7C2D8944-CC86-0D7D-3B9E-9662A74FA32D}"/>
              </a:ext>
            </a:extLst>
          </p:cNvPr>
          <p:cNvSpPr/>
          <p:nvPr/>
        </p:nvSpPr>
        <p:spPr>
          <a:xfrm>
            <a:off x="10927990" y="5654558"/>
            <a:ext cx="1030565" cy="888417"/>
          </a:xfrm>
          <a:prstGeom prst="hexagon">
            <a:avLst/>
          </a:prstGeom>
          <a:blipFill dpi="0" rotWithShape="1">
            <a:blip r:embed="rId11">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WhatsApp Video 2024-05-29 at 21.26.24">
            <a:hlinkClick r:id="" action="ppaction://media"/>
            <a:extLst>
              <a:ext uri="{FF2B5EF4-FFF2-40B4-BE49-F238E27FC236}">
                <a16:creationId xmlns:a16="http://schemas.microsoft.com/office/drawing/2014/main" id="{147B76D0-B266-4EB6-5EEA-80DC8066DAA8}"/>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494562" y="2572553"/>
            <a:ext cx="4409057" cy="3307334"/>
          </a:xfrm>
          <a:prstGeom prst="rect">
            <a:avLst/>
          </a:prstGeom>
          <a:effectLst>
            <a:softEdge rad="63500"/>
          </a:effectLst>
        </p:spPr>
      </p:pic>
      <p:grpSp>
        <p:nvGrpSpPr>
          <p:cNvPr id="38" name="Grupo 37">
            <a:extLst>
              <a:ext uri="{FF2B5EF4-FFF2-40B4-BE49-F238E27FC236}">
                <a16:creationId xmlns:a16="http://schemas.microsoft.com/office/drawing/2014/main" id="{BC2C6401-2C33-8897-0C71-B6846146228E}"/>
              </a:ext>
            </a:extLst>
          </p:cNvPr>
          <p:cNvGrpSpPr/>
          <p:nvPr/>
        </p:nvGrpSpPr>
        <p:grpSpPr>
          <a:xfrm>
            <a:off x="-12017369" y="1643256"/>
            <a:ext cx="11829652" cy="915318"/>
            <a:chOff x="41906" y="1647190"/>
            <a:chExt cx="11829652" cy="915318"/>
          </a:xfrm>
        </p:grpSpPr>
        <p:sp>
          <p:nvSpPr>
            <p:cNvPr id="39" name="Forma libre: forma 38">
              <a:extLst>
                <a:ext uri="{FF2B5EF4-FFF2-40B4-BE49-F238E27FC236}">
                  <a16:creationId xmlns:a16="http://schemas.microsoft.com/office/drawing/2014/main" id="{A94DBA54-2F9B-50CF-CA20-2C390C303564}"/>
                </a:ext>
              </a:extLst>
            </p:cNvPr>
            <p:cNvSpPr/>
            <p:nvPr/>
          </p:nvSpPr>
          <p:spPr>
            <a:xfrm>
              <a:off x="11338551" y="1647190"/>
              <a:ext cx="533007" cy="915318"/>
            </a:xfrm>
            <a:custGeom>
              <a:avLst/>
              <a:gdLst>
                <a:gd name="connsiteX0" fmla="*/ 0 w 657785"/>
                <a:gd name="connsiteY0" fmla="*/ 0 h 1129595"/>
                <a:gd name="connsiteX1" fmla="*/ 375386 w 657785"/>
                <a:gd name="connsiteY1" fmla="*/ 0 h 1129595"/>
                <a:gd name="connsiteX2" fmla="*/ 657785 w 657785"/>
                <a:gd name="connsiteY2" fmla="*/ 564798 h 1129595"/>
                <a:gd name="connsiteX3" fmla="*/ 375386 w 657785"/>
                <a:gd name="connsiteY3" fmla="*/ 1129595 h 1129595"/>
                <a:gd name="connsiteX4" fmla="*/ 0 w 657785"/>
                <a:gd name="connsiteY4" fmla="*/ 1129595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785" h="1129595">
                  <a:moveTo>
                    <a:pt x="0" y="0"/>
                  </a:moveTo>
                  <a:lnTo>
                    <a:pt x="375386" y="0"/>
                  </a:lnTo>
                  <a:lnTo>
                    <a:pt x="657785" y="564798"/>
                  </a:lnTo>
                  <a:lnTo>
                    <a:pt x="375386" y="1129595"/>
                  </a:lnTo>
                  <a:lnTo>
                    <a:pt x="0" y="1129595"/>
                  </a:lnTo>
                  <a:close/>
                </a:path>
              </a:pathLst>
            </a:custGeom>
            <a:blipFill dpi="0" rotWithShape="1">
              <a:blip r:embed="rId13">
                <a:extLst>
                  <a:ext uri="{28A0092B-C50C-407E-A947-70E740481C1C}">
                    <a14:useLocalDpi xmlns:a14="http://schemas.microsoft.com/office/drawing/2010/main" val="0"/>
                  </a:ext>
                </a:extLst>
              </a:blip>
              <a:srcRect/>
              <a:stretch>
                <a:fillRect/>
              </a:stretch>
            </a:blipFill>
            <a:ln>
              <a:no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40" name="Rectángulo 39">
              <a:extLst>
                <a:ext uri="{FF2B5EF4-FFF2-40B4-BE49-F238E27FC236}">
                  <a16:creationId xmlns:a16="http://schemas.microsoft.com/office/drawing/2014/main" id="{B9882356-F39A-8AE1-BA5D-394EA60C92F2}"/>
                </a:ext>
              </a:extLst>
            </p:cNvPr>
            <p:cNvSpPr/>
            <p:nvPr/>
          </p:nvSpPr>
          <p:spPr>
            <a:xfrm>
              <a:off x="41906" y="1649838"/>
              <a:ext cx="11296645" cy="90662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esquinas redondeadas 40">
              <a:extLst>
                <a:ext uri="{FF2B5EF4-FFF2-40B4-BE49-F238E27FC236}">
                  <a16:creationId xmlns:a16="http://schemas.microsoft.com/office/drawing/2014/main" id="{A8FAE264-E4AB-C065-F0E1-4C15E191510C}"/>
                </a:ext>
              </a:extLst>
            </p:cNvPr>
            <p:cNvSpPr/>
            <p:nvPr/>
          </p:nvSpPr>
          <p:spPr>
            <a:xfrm>
              <a:off x="908687" y="1689662"/>
              <a:ext cx="10348262" cy="824865"/>
            </a:xfrm>
            <a:prstGeom prst="roundRect">
              <a:avLst>
                <a:gd name="adj" fmla="val 5531"/>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2" name="Rectángulo 41">
            <a:extLst>
              <a:ext uri="{FF2B5EF4-FFF2-40B4-BE49-F238E27FC236}">
                <a16:creationId xmlns:a16="http://schemas.microsoft.com/office/drawing/2014/main" id="{6D0CD441-00FB-AFB0-6453-DC20BCEE4BEE}"/>
              </a:ext>
            </a:extLst>
          </p:cNvPr>
          <p:cNvSpPr/>
          <p:nvPr/>
        </p:nvSpPr>
        <p:spPr>
          <a:xfrm>
            <a:off x="-1574156" y="1584136"/>
            <a:ext cx="849203" cy="1014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Forma libre: forma 42">
            <a:extLst>
              <a:ext uri="{FF2B5EF4-FFF2-40B4-BE49-F238E27FC236}">
                <a16:creationId xmlns:a16="http://schemas.microsoft.com/office/drawing/2014/main" id="{02F052E5-870B-1359-1DF1-5587FFDEC8E2}"/>
              </a:ext>
            </a:extLst>
          </p:cNvPr>
          <p:cNvSpPr/>
          <p:nvPr/>
        </p:nvSpPr>
        <p:spPr>
          <a:xfrm>
            <a:off x="-1253713" y="1646909"/>
            <a:ext cx="528761" cy="915318"/>
          </a:xfrm>
          <a:custGeom>
            <a:avLst/>
            <a:gdLst>
              <a:gd name="connsiteX0" fmla="*/ 282399 w 652545"/>
              <a:gd name="connsiteY0" fmla="*/ 0 h 1129595"/>
              <a:gd name="connsiteX1" fmla="*/ 652545 w 652545"/>
              <a:gd name="connsiteY1" fmla="*/ 0 h 1129595"/>
              <a:gd name="connsiteX2" fmla="*/ 652545 w 652545"/>
              <a:gd name="connsiteY2" fmla="*/ 1129595 h 1129595"/>
              <a:gd name="connsiteX3" fmla="*/ 282399 w 652545"/>
              <a:gd name="connsiteY3" fmla="*/ 1129595 h 1129595"/>
              <a:gd name="connsiteX4" fmla="*/ 0 w 652545"/>
              <a:gd name="connsiteY4" fmla="*/ 564798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5" h="1129595">
                <a:moveTo>
                  <a:pt x="282399" y="0"/>
                </a:moveTo>
                <a:lnTo>
                  <a:pt x="652545" y="0"/>
                </a:lnTo>
                <a:lnTo>
                  <a:pt x="652545" y="1129595"/>
                </a:lnTo>
                <a:lnTo>
                  <a:pt x="282399" y="1129595"/>
                </a:lnTo>
                <a:lnTo>
                  <a:pt x="0" y="564798"/>
                </a:lnTo>
                <a:close/>
              </a:path>
            </a:pathLst>
          </a:custGeom>
          <a:blipFill dpi="0" rotWithShape="1">
            <a:blip r:embed="rId14">
              <a:extLs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Tree>
    <p:extLst>
      <p:ext uri="{BB962C8B-B14F-4D97-AF65-F5344CB8AC3E}">
        <p14:creationId xmlns:p14="http://schemas.microsoft.com/office/powerpoint/2010/main" val="37882748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24"/>
                                        </p:tgtEl>
                                        <p:attrNameLst>
                                          <p:attrName>style.visibility</p:attrName>
                                        </p:attrNameLst>
                                      </p:cBhvr>
                                      <p:to>
                                        <p:strVal val="visible"/>
                                      </p:to>
                                    </p:set>
                                    <p:animEffect transition="in" filter="wipe(right)">
                                      <p:cBhvr>
                                        <p:cTn id="13" dur="500"/>
                                        <p:tgtEl>
                                          <p:spTgt spid="24"/>
                                        </p:tgtEl>
                                      </p:cBhvr>
                                    </p:animEffect>
                                  </p:childTnLst>
                                </p:cTn>
                              </p:par>
                              <p:par>
                                <p:cTn id="14" presetID="22" presetClass="entr" presetSubtype="4" fill="hold" nodeType="with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2"/>
                </p:tgtEl>
              </p:cMediaNode>
            </p:video>
            <p:seq concurrent="1" nextAc="seek">
              <p:cTn id="18" restart="whenNotActive" fill="hold" evtFilter="cancelBubble" nodeType="interactiveSeq">
                <p:stCondLst>
                  <p:cond evt="onClick" delay="0">
                    <p:tgtEl>
                      <p:spTgt spid="3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2"/>
                                        </p:tgtEl>
                                      </p:cBhvr>
                                    </p:cmd>
                                  </p:childTnLst>
                                </p:cTn>
                              </p:par>
                            </p:childTnLst>
                          </p:cTn>
                        </p:par>
                      </p:childTnLst>
                    </p:cTn>
                  </p:par>
                </p:childTnLst>
              </p:cTn>
              <p:nextCondLst>
                <p:cond evt="onClick" delay="0">
                  <p:tgtEl>
                    <p:spTgt spid="32"/>
                  </p:tgtEl>
                </p:cond>
              </p:nextCondLst>
            </p:seq>
          </p:childTnLst>
        </p:cTn>
      </p:par>
    </p:tnLst>
    <p:bldLst>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upo 29">
            <a:extLst>
              <a:ext uri="{FF2B5EF4-FFF2-40B4-BE49-F238E27FC236}">
                <a16:creationId xmlns:a16="http://schemas.microsoft.com/office/drawing/2014/main" id="{6FD0D2E4-6275-55F4-412A-6B78AB5CE1A8}"/>
              </a:ext>
            </a:extLst>
          </p:cNvPr>
          <p:cNvGrpSpPr/>
          <p:nvPr/>
        </p:nvGrpSpPr>
        <p:grpSpPr>
          <a:xfrm>
            <a:off x="-10443214" y="1643256"/>
            <a:ext cx="11829652" cy="915318"/>
            <a:chOff x="-10443214" y="1643256"/>
            <a:chExt cx="11829652" cy="915318"/>
          </a:xfrm>
        </p:grpSpPr>
        <p:grpSp>
          <p:nvGrpSpPr>
            <p:cNvPr id="28" name="Grupo 27">
              <a:extLst>
                <a:ext uri="{FF2B5EF4-FFF2-40B4-BE49-F238E27FC236}">
                  <a16:creationId xmlns:a16="http://schemas.microsoft.com/office/drawing/2014/main" id="{56A3F5C1-738C-DB05-41EF-076B1A55C19E}"/>
                </a:ext>
              </a:extLst>
            </p:cNvPr>
            <p:cNvGrpSpPr/>
            <p:nvPr/>
          </p:nvGrpSpPr>
          <p:grpSpPr>
            <a:xfrm>
              <a:off x="-10443214" y="1643256"/>
              <a:ext cx="11829652" cy="915318"/>
              <a:chOff x="41906" y="1647190"/>
              <a:chExt cx="11829652" cy="915318"/>
            </a:xfrm>
          </p:grpSpPr>
          <p:sp>
            <p:nvSpPr>
              <p:cNvPr id="11" name="Forma libre: forma 10">
                <a:extLst>
                  <a:ext uri="{FF2B5EF4-FFF2-40B4-BE49-F238E27FC236}">
                    <a16:creationId xmlns:a16="http://schemas.microsoft.com/office/drawing/2014/main" id="{A8FB820C-92C8-8DA9-BC93-CA16F5B4F43B}"/>
                  </a:ext>
                </a:extLst>
              </p:cNvPr>
              <p:cNvSpPr/>
              <p:nvPr/>
            </p:nvSpPr>
            <p:spPr>
              <a:xfrm>
                <a:off x="11338551" y="1647190"/>
                <a:ext cx="533007" cy="915318"/>
              </a:xfrm>
              <a:custGeom>
                <a:avLst/>
                <a:gdLst>
                  <a:gd name="connsiteX0" fmla="*/ 0 w 657785"/>
                  <a:gd name="connsiteY0" fmla="*/ 0 h 1129595"/>
                  <a:gd name="connsiteX1" fmla="*/ 375386 w 657785"/>
                  <a:gd name="connsiteY1" fmla="*/ 0 h 1129595"/>
                  <a:gd name="connsiteX2" fmla="*/ 657785 w 657785"/>
                  <a:gd name="connsiteY2" fmla="*/ 564798 h 1129595"/>
                  <a:gd name="connsiteX3" fmla="*/ 375386 w 657785"/>
                  <a:gd name="connsiteY3" fmla="*/ 1129595 h 1129595"/>
                  <a:gd name="connsiteX4" fmla="*/ 0 w 657785"/>
                  <a:gd name="connsiteY4" fmla="*/ 1129595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785" h="1129595">
                    <a:moveTo>
                      <a:pt x="0" y="0"/>
                    </a:moveTo>
                    <a:lnTo>
                      <a:pt x="375386" y="0"/>
                    </a:lnTo>
                    <a:lnTo>
                      <a:pt x="657785" y="564798"/>
                    </a:lnTo>
                    <a:lnTo>
                      <a:pt x="375386" y="1129595"/>
                    </a:lnTo>
                    <a:lnTo>
                      <a:pt x="0" y="1129595"/>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4" name="Rectángulo 13">
                <a:extLst>
                  <a:ext uri="{FF2B5EF4-FFF2-40B4-BE49-F238E27FC236}">
                    <a16:creationId xmlns:a16="http://schemas.microsoft.com/office/drawing/2014/main" id="{DD910D7F-D3E6-E816-8D33-6C60F9784135}"/>
                  </a:ext>
                </a:extLst>
              </p:cNvPr>
              <p:cNvSpPr/>
              <p:nvPr/>
            </p:nvSpPr>
            <p:spPr>
              <a:xfrm>
                <a:off x="41906" y="1649838"/>
                <a:ext cx="11296645" cy="90662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BFA70A9C-DB6D-2B11-C7EC-01FD19559084}"/>
                  </a:ext>
                </a:extLst>
              </p:cNvPr>
              <p:cNvSpPr/>
              <p:nvPr/>
            </p:nvSpPr>
            <p:spPr>
              <a:xfrm>
                <a:off x="908687" y="1689662"/>
                <a:ext cx="10348262" cy="824865"/>
              </a:xfrm>
              <a:prstGeom prst="roundRect">
                <a:avLst>
                  <a:gd name="adj" fmla="val 5531"/>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CuadroTexto 28">
              <a:extLst>
                <a:ext uri="{FF2B5EF4-FFF2-40B4-BE49-F238E27FC236}">
                  <a16:creationId xmlns:a16="http://schemas.microsoft.com/office/drawing/2014/main" id="{A5FFE027-4FE0-8E73-B378-FAED20792622}"/>
                </a:ext>
              </a:extLst>
            </p:cNvPr>
            <p:cNvSpPr txBox="1"/>
            <p:nvPr/>
          </p:nvSpPr>
          <p:spPr>
            <a:xfrm>
              <a:off x="-9379416" y="1643256"/>
              <a:ext cx="9954228" cy="892552"/>
            </a:xfrm>
            <a:prstGeom prst="rect">
              <a:avLst/>
            </a:prstGeom>
            <a:noFill/>
          </p:spPr>
          <p:txBody>
            <a:bodyPr wrap="square" rtlCol="0">
              <a:spAutoFit/>
            </a:bodyPr>
            <a:lstStyle/>
            <a:p>
              <a:pPr algn="ctr"/>
              <a:r>
                <a:rPr lang="en-US" sz="2600" dirty="0"/>
                <a:t>BLOOD VESSEL SEGMENTATION FOR NECK AND HEAD COMPUTED TOMOGRAPHY ANGIOGRAPHY (2013)</a:t>
              </a:r>
              <a:endParaRPr lang="es-ES" sz="2600" dirty="0"/>
            </a:p>
          </p:txBody>
        </p:sp>
      </p:grpSp>
      <p:pic>
        <p:nvPicPr>
          <p:cNvPr id="5" name="Imagen 4"/>
          <p:cNvPicPr>
            <a:picLocks noChangeAspect="1"/>
          </p:cNvPicPr>
          <p:nvPr/>
        </p:nvPicPr>
        <p:blipFill>
          <a:blip r:embed="rId4"/>
          <a:stretch>
            <a:fillRect/>
          </a:stretch>
        </p:blipFill>
        <p:spPr>
          <a:xfrm>
            <a:off x="-1" y="0"/>
            <a:ext cx="12192005" cy="1623060"/>
          </a:xfrm>
          <a:prstGeom prst="rect">
            <a:avLst/>
          </a:prstGeom>
        </p:spPr>
      </p:pic>
      <p:sp>
        <p:nvSpPr>
          <p:cNvPr id="13" name="Rectángulo 12">
            <a:extLst>
              <a:ext uri="{FF2B5EF4-FFF2-40B4-BE49-F238E27FC236}">
                <a16:creationId xmlns:a16="http://schemas.microsoft.com/office/drawing/2014/main" id="{EB130359-B07A-39E8-F384-034A293ED8AC}"/>
              </a:ext>
            </a:extLst>
          </p:cNvPr>
          <p:cNvSpPr/>
          <p:nvPr/>
        </p:nvSpPr>
        <p:spPr>
          <a:xfrm>
            <a:off x="-1" y="1584136"/>
            <a:ext cx="849203" cy="1014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Hexágono 32">
            <a:hlinkClick r:id="rId5" action="ppaction://hlinksldjump"/>
            <a:extLst>
              <a:ext uri="{FF2B5EF4-FFF2-40B4-BE49-F238E27FC236}">
                <a16:creationId xmlns:a16="http://schemas.microsoft.com/office/drawing/2014/main" id="{0FEAE9D9-CBBD-78A6-204D-F5770037DF23}"/>
              </a:ext>
            </a:extLst>
          </p:cNvPr>
          <p:cNvSpPr/>
          <p:nvPr/>
        </p:nvSpPr>
        <p:spPr>
          <a:xfrm>
            <a:off x="12782191" y="1728488"/>
            <a:ext cx="1030565" cy="888417"/>
          </a:xfrm>
          <a:prstGeom prst="hexagon">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8F782A14-D003-8554-B516-8207EEA9D654}"/>
              </a:ext>
            </a:extLst>
          </p:cNvPr>
          <p:cNvSpPr/>
          <p:nvPr/>
        </p:nvSpPr>
        <p:spPr>
          <a:xfrm>
            <a:off x="12544379" y="1728489"/>
            <a:ext cx="99060" cy="4863801"/>
          </a:xfrm>
          <a:prstGeom prst="rect">
            <a:avLst/>
          </a:prstGeom>
          <a:solidFill>
            <a:srgbClr val="071E3A"/>
          </a:solidFill>
          <a:ln>
            <a:solidFill>
              <a:srgbClr val="7EA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p:cNvSpPr/>
          <p:nvPr/>
        </p:nvSpPr>
        <p:spPr>
          <a:xfrm>
            <a:off x="1321035" y="558650"/>
            <a:ext cx="7160820"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3000" b="1" i="0" u="none" strike="noStrike" kern="1200" cap="none" spc="0" normalizeH="0" baseline="0" noProof="0" dirty="0">
                <a:ln>
                  <a:noFill/>
                </a:ln>
                <a:solidFill>
                  <a:prstClr val="white"/>
                </a:solidFill>
                <a:effectLst/>
                <a:uLnTx/>
                <a:uFillTx/>
                <a:latin typeface="Arial"/>
                <a:ea typeface="+mn-ea"/>
                <a:cs typeface="Arial"/>
              </a:rPr>
              <a:t>ESTADO DEL ARTE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sp>
        <p:nvSpPr>
          <p:cNvPr id="26" name="Hexágono 25">
            <a:hlinkClick r:id="rId7" action="ppaction://hlinksldjump"/>
            <a:extLst>
              <a:ext uri="{FF2B5EF4-FFF2-40B4-BE49-F238E27FC236}">
                <a16:creationId xmlns:a16="http://schemas.microsoft.com/office/drawing/2014/main" id="{B609CFBB-0D5D-9ECB-F181-390B814B3368}"/>
              </a:ext>
            </a:extLst>
          </p:cNvPr>
          <p:cNvSpPr/>
          <p:nvPr/>
        </p:nvSpPr>
        <p:spPr>
          <a:xfrm>
            <a:off x="12782190" y="3657584"/>
            <a:ext cx="1030565" cy="888417"/>
          </a:xfrm>
          <a:prstGeom prst="hexagon">
            <a:avLst/>
          </a:prstGeom>
          <a:blipFill dpi="0" rotWithShape="1">
            <a:blip r:embed="rId8">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Hexágono 26">
            <a:hlinkClick r:id="rId9" action="ppaction://hlinksldjump"/>
            <a:extLst>
              <a:ext uri="{FF2B5EF4-FFF2-40B4-BE49-F238E27FC236}">
                <a16:creationId xmlns:a16="http://schemas.microsoft.com/office/drawing/2014/main" id="{7C2D8944-CC86-0D7D-3B9E-9662A74FA32D}"/>
              </a:ext>
            </a:extLst>
          </p:cNvPr>
          <p:cNvSpPr/>
          <p:nvPr/>
        </p:nvSpPr>
        <p:spPr>
          <a:xfrm>
            <a:off x="12782190" y="5654558"/>
            <a:ext cx="1030565" cy="888417"/>
          </a:xfrm>
          <a:prstGeom prst="hexagon">
            <a:avLst/>
          </a:prstGeom>
          <a:blipFill dpi="0" rotWithShape="1">
            <a:blip r:embed="rId10">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orma libre: forma 11">
            <a:extLst>
              <a:ext uri="{FF2B5EF4-FFF2-40B4-BE49-F238E27FC236}">
                <a16:creationId xmlns:a16="http://schemas.microsoft.com/office/drawing/2014/main" id="{DF4BBAE3-6638-03D6-2369-66EE7E79D9B6}"/>
              </a:ext>
            </a:extLst>
          </p:cNvPr>
          <p:cNvSpPr/>
          <p:nvPr/>
        </p:nvSpPr>
        <p:spPr>
          <a:xfrm>
            <a:off x="320442" y="1646909"/>
            <a:ext cx="528761" cy="915318"/>
          </a:xfrm>
          <a:custGeom>
            <a:avLst/>
            <a:gdLst>
              <a:gd name="connsiteX0" fmla="*/ 282399 w 652545"/>
              <a:gd name="connsiteY0" fmla="*/ 0 h 1129595"/>
              <a:gd name="connsiteX1" fmla="*/ 652545 w 652545"/>
              <a:gd name="connsiteY1" fmla="*/ 0 h 1129595"/>
              <a:gd name="connsiteX2" fmla="*/ 652545 w 652545"/>
              <a:gd name="connsiteY2" fmla="*/ 1129595 h 1129595"/>
              <a:gd name="connsiteX3" fmla="*/ 282399 w 652545"/>
              <a:gd name="connsiteY3" fmla="*/ 1129595 h 1129595"/>
              <a:gd name="connsiteX4" fmla="*/ 0 w 652545"/>
              <a:gd name="connsiteY4" fmla="*/ 564798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5" h="1129595">
                <a:moveTo>
                  <a:pt x="282399" y="0"/>
                </a:moveTo>
                <a:lnTo>
                  <a:pt x="652545" y="0"/>
                </a:lnTo>
                <a:lnTo>
                  <a:pt x="652545" y="1129595"/>
                </a:lnTo>
                <a:lnTo>
                  <a:pt x="282399" y="1129595"/>
                </a:lnTo>
                <a:lnTo>
                  <a:pt x="0" y="564798"/>
                </a:lnTo>
                <a:close/>
              </a:path>
            </a:pathLst>
          </a:custGeom>
          <a:blipFill dpi="0" rotWithShape="1">
            <a:blip r:embed="rId11">
              <a:extLs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35" name="Grupo 34">
            <a:extLst>
              <a:ext uri="{FF2B5EF4-FFF2-40B4-BE49-F238E27FC236}">
                <a16:creationId xmlns:a16="http://schemas.microsoft.com/office/drawing/2014/main" id="{B8940740-A005-5554-18E5-1B195C12F79E}"/>
              </a:ext>
            </a:extLst>
          </p:cNvPr>
          <p:cNvGrpSpPr/>
          <p:nvPr/>
        </p:nvGrpSpPr>
        <p:grpSpPr>
          <a:xfrm>
            <a:off x="849201" y="2616904"/>
            <a:ext cx="10443639" cy="3975385"/>
            <a:chOff x="849201" y="2616904"/>
            <a:chExt cx="10443639" cy="3975385"/>
          </a:xfrm>
        </p:grpSpPr>
        <p:sp>
          <p:nvSpPr>
            <p:cNvPr id="31" name="Rectángulo: esquinas redondeadas 30">
              <a:extLst>
                <a:ext uri="{FF2B5EF4-FFF2-40B4-BE49-F238E27FC236}">
                  <a16:creationId xmlns:a16="http://schemas.microsoft.com/office/drawing/2014/main" id="{EFD5ABC7-7334-294F-611B-695CFB411DA5}"/>
                </a:ext>
              </a:extLst>
            </p:cNvPr>
            <p:cNvSpPr/>
            <p:nvPr/>
          </p:nvSpPr>
          <p:spPr>
            <a:xfrm>
              <a:off x="849202" y="2616904"/>
              <a:ext cx="10443638" cy="3975385"/>
            </a:xfrm>
            <a:prstGeom prst="roundRect">
              <a:avLst>
                <a:gd name="adj" fmla="val 3155"/>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esquinas redondeadas 33">
              <a:extLst>
                <a:ext uri="{FF2B5EF4-FFF2-40B4-BE49-F238E27FC236}">
                  <a16:creationId xmlns:a16="http://schemas.microsoft.com/office/drawing/2014/main" id="{808060FA-CFB3-EFBE-ADED-9158E3A6CF95}"/>
                </a:ext>
              </a:extLst>
            </p:cNvPr>
            <p:cNvSpPr/>
            <p:nvPr/>
          </p:nvSpPr>
          <p:spPr>
            <a:xfrm>
              <a:off x="849201" y="2626606"/>
              <a:ext cx="10392203" cy="3916370"/>
            </a:xfrm>
            <a:prstGeom prst="roundRect">
              <a:avLst>
                <a:gd name="adj" fmla="val 3155"/>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37" name="CuadroTexto 36">
            <a:extLst>
              <a:ext uri="{FF2B5EF4-FFF2-40B4-BE49-F238E27FC236}">
                <a16:creationId xmlns:a16="http://schemas.microsoft.com/office/drawing/2014/main" id="{1327C163-9B5B-54E9-4604-8378BF8D71B3}"/>
              </a:ext>
            </a:extLst>
          </p:cNvPr>
          <p:cNvSpPr txBox="1"/>
          <p:nvPr/>
        </p:nvSpPr>
        <p:spPr>
          <a:xfrm>
            <a:off x="1546860" y="2816339"/>
            <a:ext cx="9098280" cy="3785652"/>
          </a:xfrm>
          <a:prstGeom prst="rect">
            <a:avLst/>
          </a:prstGeom>
          <a:noFill/>
        </p:spPr>
        <p:txBody>
          <a:bodyPr wrap="square" rtlCol="0">
            <a:spAutoFit/>
          </a:bodyPr>
          <a:lstStyle/>
          <a:p>
            <a:pPr marL="0" indent="0">
              <a:buNone/>
            </a:pPr>
            <a:r>
              <a:rPr lang="es-CO" sz="2400" dirty="0"/>
              <a:t>Objetivo: mostrar diferentes técnicas de segmentación (Cuello y cabeza)</a:t>
            </a:r>
          </a:p>
          <a:p>
            <a:pPr marL="285750" indent="-285750">
              <a:buFont typeface="Arial" panose="020B0604020202020204" pitchFamily="34" charset="0"/>
              <a:buChar char="•"/>
            </a:pPr>
            <a:r>
              <a:rPr lang="es-CO" sz="2400" dirty="0"/>
              <a:t>CTA: inyección de líquido de contraste para poder visualizar los vasos sanguíneos.</a:t>
            </a:r>
          </a:p>
          <a:p>
            <a:endParaRPr lang="es-CO" sz="2400" dirty="0"/>
          </a:p>
          <a:p>
            <a:pPr marL="285750" indent="-285750">
              <a:buFont typeface="Arial" panose="020B0604020202020204" pitchFamily="34" charset="0"/>
              <a:buChar char="•"/>
            </a:pPr>
            <a:r>
              <a:rPr lang="es-CO" sz="2400" dirty="0"/>
              <a:t>Problemas de diferenciar tejidos, hueso y vasos sanguíneos.</a:t>
            </a:r>
          </a:p>
          <a:p>
            <a:pPr marL="285750" indent="-285750">
              <a:buFont typeface="Arial" panose="020B0604020202020204" pitchFamily="34" charset="0"/>
              <a:buChar char="•"/>
            </a:pPr>
            <a:r>
              <a:rPr lang="es-CO" sz="2400" dirty="0"/>
              <a:t>Hueso(200 – 3000 HU) , vasos(100 – 500 HU). Imposibilidad de usar </a:t>
            </a:r>
            <a:r>
              <a:rPr lang="es-CO" sz="2400" dirty="0" err="1"/>
              <a:t>threshold</a:t>
            </a:r>
            <a:r>
              <a:rPr lang="es-CO" sz="2400" dirty="0"/>
              <a:t>. </a:t>
            </a:r>
          </a:p>
          <a:p>
            <a:endParaRPr lang="es-CO" sz="2400" dirty="0"/>
          </a:p>
          <a:p>
            <a:pPr marL="285750" indent="-285750">
              <a:buFont typeface="Arial" panose="020B0604020202020204" pitchFamily="34" charset="0"/>
              <a:buChar char="•"/>
            </a:pPr>
            <a:r>
              <a:rPr lang="es-CO" sz="2400" dirty="0"/>
              <a:t>Algunos vasos están ”rodeados” por el hueso, separación de &lt; 1mm.</a:t>
            </a:r>
          </a:p>
          <a:p>
            <a:endParaRPr lang="es-ES" sz="2400" dirty="0"/>
          </a:p>
        </p:txBody>
      </p:sp>
    </p:spTree>
    <p:extLst>
      <p:ext uri="{BB962C8B-B14F-4D97-AF65-F5344CB8AC3E}">
        <p14:creationId xmlns:p14="http://schemas.microsoft.com/office/powerpoint/2010/main" val="19831979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6 0 L 0.85651 0 " pathEditMode="relative" rAng="0" ptsTypes="AA">
                                      <p:cBhvr>
                                        <p:cTn id="6" dur="500" fill="hold"/>
                                        <p:tgtEl>
                                          <p:spTgt spid="30"/>
                                        </p:tgtEl>
                                        <p:attrNameLst>
                                          <p:attrName>ppt_x</p:attrName>
                                          <p:attrName>ppt_y</p:attrName>
                                        </p:attrNameLst>
                                      </p:cBhvr>
                                      <p:rCtr x="42826" y="0"/>
                                    </p:animMotion>
                                  </p:childTnLst>
                                </p:cTn>
                              </p:par>
                              <p:par>
                                <p:cTn id="7" presetID="22" presetClass="entr" presetSubtype="1" fill="hold" nodeType="withEffect">
                                  <p:stCondLst>
                                    <p:cond delay="500"/>
                                  </p:stCondLst>
                                  <p:childTnLst>
                                    <p:set>
                                      <p:cBhvr>
                                        <p:cTn id="8" dur="1" fill="hold">
                                          <p:stCondLst>
                                            <p:cond delay="0"/>
                                          </p:stCondLst>
                                        </p:cTn>
                                        <p:tgtEl>
                                          <p:spTgt spid="35"/>
                                        </p:tgtEl>
                                        <p:attrNameLst>
                                          <p:attrName>style.visibility</p:attrName>
                                        </p:attrNameLst>
                                      </p:cBhvr>
                                      <p:to>
                                        <p:strVal val="visible"/>
                                      </p:to>
                                    </p:set>
                                    <p:animEffect transition="in" filter="wipe(up)">
                                      <p:cBhvr>
                                        <p:cTn id="9" dur="500"/>
                                        <p:tgtEl>
                                          <p:spTgt spid="35"/>
                                        </p:tgtEl>
                                      </p:cBhvr>
                                    </p:animEffect>
                                  </p:childTnLst>
                                </p:cTn>
                              </p:par>
                              <p:par>
                                <p:cTn id="10" presetID="22" presetClass="entr" presetSubtype="1" fill="hold" grpId="0" nodeType="withEffect">
                                  <p:stCondLst>
                                    <p:cond delay="50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B130359-B07A-39E8-F384-034A293ED8AC}"/>
              </a:ext>
            </a:extLst>
          </p:cNvPr>
          <p:cNvSpPr/>
          <p:nvPr/>
        </p:nvSpPr>
        <p:spPr>
          <a:xfrm>
            <a:off x="-1" y="1584136"/>
            <a:ext cx="849203" cy="1014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 name="Grupo 2">
            <a:extLst>
              <a:ext uri="{FF2B5EF4-FFF2-40B4-BE49-F238E27FC236}">
                <a16:creationId xmlns:a16="http://schemas.microsoft.com/office/drawing/2014/main" id="{3B6A1850-6545-5C42-9BF2-B058F67BEB41}"/>
              </a:ext>
            </a:extLst>
          </p:cNvPr>
          <p:cNvGrpSpPr/>
          <p:nvPr/>
        </p:nvGrpSpPr>
        <p:grpSpPr>
          <a:xfrm>
            <a:off x="320442" y="1643256"/>
            <a:ext cx="11540956" cy="4949033"/>
            <a:chOff x="320442" y="1643256"/>
            <a:chExt cx="11540956" cy="4949033"/>
          </a:xfrm>
        </p:grpSpPr>
        <p:sp>
          <p:nvSpPr>
            <p:cNvPr id="12" name="Forma libre: forma 11">
              <a:extLst>
                <a:ext uri="{FF2B5EF4-FFF2-40B4-BE49-F238E27FC236}">
                  <a16:creationId xmlns:a16="http://schemas.microsoft.com/office/drawing/2014/main" id="{DF4BBAE3-6638-03D6-2369-66EE7E79D9B6}"/>
                </a:ext>
              </a:extLst>
            </p:cNvPr>
            <p:cNvSpPr/>
            <p:nvPr/>
          </p:nvSpPr>
          <p:spPr>
            <a:xfrm>
              <a:off x="320442" y="1646909"/>
              <a:ext cx="528761" cy="915318"/>
            </a:xfrm>
            <a:custGeom>
              <a:avLst/>
              <a:gdLst>
                <a:gd name="connsiteX0" fmla="*/ 282399 w 652545"/>
                <a:gd name="connsiteY0" fmla="*/ 0 h 1129595"/>
                <a:gd name="connsiteX1" fmla="*/ 652545 w 652545"/>
                <a:gd name="connsiteY1" fmla="*/ 0 h 1129595"/>
                <a:gd name="connsiteX2" fmla="*/ 652545 w 652545"/>
                <a:gd name="connsiteY2" fmla="*/ 1129595 h 1129595"/>
                <a:gd name="connsiteX3" fmla="*/ 282399 w 652545"/>
                <a:gd name="connsiteY3" fmla="*/ 1129595 h 1129595"/>
                <a:gd name="connsiteX4" fmla="*/ 0 w 652545"/>
                <a:gd name="connsiteY4" fmla="*/ 564798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5" h="1129595">
                  <a:moveTo>
                    <a:pt x="282399" y="0"/>
                  </a:moveTo>
                  <a:lnTo>
                    <a:pt x="652545" y="0"/>
                  </a:lnTo>
                  <a:lnTo>
                    <a:pt x="652545" y="1129595"/>
                  </a:lnTo>
                  <a:lnTo>
                    <a:pt x="282399" y="1129595"/>
                  </a:lnTo>
                  <a:lnTo>
                    <a:pt x="0" y="564798"/>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35" name="Grupo 34">
              <a:extLst>
                <a:ext uri="{FF2B5EF4-FFF2-40B4-BE49-F238E27FC236}">
                  <a16:creationId xmlns:a16="http://schemas.microsoft.com/office/drawing/2014/main" id="{B8940740-A005-5554-18E5-1B195C12F79E}"/>
                </a:ext>
              </a:extLst>
            </p:cNvPr>
            <p:cNvGrpSpPr/>
            <p:nvPr/>
          </p:nvGrpSpPr>
          <p:grpSpPr>
            <a:xfrm>
              <a:off x="849201" y="2616904"/>
              <a:ext cx="10443639" cy="3975385"/>
              <a:chOff x="849201" y="2616904"/>
              <a:chExt cx="10443639" cy="3975385"/>
            </a:xfrm>
          </p:grpSpPr>
          <p:sp>
            <p:nvSpPr>
              <p:cNvPr id="31" name="Rectángulo: esquinas redondeadas 30">
                <a:extLst>
                  <a:ext uri="{FF2B5EF4-FFF2-40B4-BE49-F238E27FC236}">
                    <a16:creationId xmlns:a16="http://schemas.microsoft.com/office/drawing/2014/main" id="{EFD5ABC7-7334-294F-611B-695CFB411DA5}"/>
                  </a:ext>
                </a:extLst>
              </p:cNvPr>
              <p:cNvSpPr/>
              <p:nvPr/>
            </p:nvSpPr>
            <p:spPr>
              <a:xfrm>
                <a:off x="849202" y="2616904"/>
                <a:ext cx="10443638" cy="3975385"/>
              </a:xfrm>
              <a:prstGeom prst="roundRect">
                <a:avLst>
                  <a:gd name="adj" fmla="val 3155"/>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esquinas redondeadas 33">
                <a:extLst>
                  <a:ext uri="{FF2B5EF4-FFF2-40B4-BE49-F238E27FC236}">
                    <a16:creationId xmlns:a16="http://schemas.microsoft.com/office/drawing/2014/main" id="{808060FA-CFB3-EFBE-ADED-9158E3A6CF95}"/>
                  </a:ext>
                </a:extLst>
              </p:cNvPr>
              <p:cNvSpPr/>
              <p:nvPr/>
            </p:nvSpPr>
            <p:spPr>
              <a:xfrm>
                <a:off x="849201" y="2626606"/>
                <a:ext cx="10392203" cy="3916370"/>
              </a:xfrm>
              <a:prstGeom prst="roundRect">
                <a:avLst>
                  <a:gd name="adj" fmla="val 3155"/>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1" name="Forma libre: forma 10">
              <a:extLst>
                <a:ext uri="{FF2B5EF4-FFF2-40B4-BE49-F238E27FC236}">
                  <a16:creationId xmlns:a16="http://schemas.microsoft.com/office/drawing/2014/main" id="{A8FB820C-92C8-8DA9-BC93-CA16F5B4F43B}"/>
                </a:ext>
              </a:extLst>
            </p:cNvPr>
            <p:cNvSpPr/>
            <p:nvPr/>
          </p:nvSpPr>
          <p:spPr>
            <a:xfrm>
              <a:off x="11328391" y="1643256"/>
              <a:ext cx="533007" cy="915318"/>
            </a:xfrm>
            <a:custGeom>
              <a:avLst/>
              <a:gdLst>
                <a:gd name="connsiteX0" fmla="*/ 0 w 657785"/>
                <a:gd name="connsiteY0" fmla="*/ 0 h 1129595"/>
                <a:gd name="connsiteX1" fmla="*/ 375386 w 657785"/>
                <a:gd name="connsiteY1" fmla="*/ 0 h 1129595"/>
                <a:gd name="connsiteX2" fmla="*/ 657785 w 657785"/>
                <a:gd name="connsiteY2" fmla="*/ 564798 h 1129595"/>
                <a:gd name="connsiteX3" fmla="*/ 375386 w 657785"/>
                <a:gd name="connsiteY3" fmla="*/ 1129595 h 1129595"/>
                <a:gd name="connsiteX4" fmla="*/ 0 w 657785"/>
                <a:gd name="connsiteY4" fmla="*/ 1129595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785" h="1129595">
                  <a:moveTo>
                    <a:pt x="0" y="0"/>
                  </a:moveTo>
                  <a:lnTo>
                    <a:pt x="375386" y="0"/>
                  </a:lnTo>
                  <a:lnTo>
                    <a:pt x="657785" y="564798"/>
                  </a:lnTo>
                  <a:lnTo>
                    <a:pt x="375386" y="1129595"/>
                  </a:lnTo>
                  <a:lnTo>
                    <a:pt x="0" y="1129595"/>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4" name="Rectángulo 13">
              <a:extLst>
                <a:ext uri="{FF2B5EF4-FFF2-40B4-BE49-F238E27FC236}">
                  <a16:creationId xmlns:a16="http://schemas.microsoft.com/office/drawing/2014/main" id="{DD910D7F-D3E6-E816-8D33-6C60F9784135}"/>
                </a:ext>
              </a:extLst>
            </p:cNvPr>
            <p:cNvSpPr/>
            <p:nvPr/>
          </p:nvSpPr>
          <p:spPr>
            <a:xfrm>
              <a:off x="849201" y="1645904"/>
              <a:ext cx="10479190" cy="90662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BFA70A9C-DB6D-2B11-C7EC-01FD19559084}"/>
                </a:ext>
              </a:extLst>
            </p:cNvPr>
            <p:cNvSpPr/>
            <p:nvPr/>
          </p:nvSpPr>
          <p:spPr>
            <a:xfrm>
              <a:off x="898527" y="1685728"/>
              <a:ext cx="10348262" cy="824865"/>
            </a:xfrm>
            <a:prstGeom prst="roundRect">
              <a:avLst>
                <a:gd name="adj" fmla="val 5531"/>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Imagen 4"/>
          <p:cNvPicPr>
            <a:picLocks noChangeAspect="1"/>
          </p:cNvPicPr>
          <p:nvPr/>
        </p:nvPicPr>
        <p:blipFill>
          <a:blip r:embed="rId5"/>
          <a:stretch>
            <a:fillRect/>
          </a:stretch>
        </p:blipFill>
        <p:spPr>
          <a:xfrm>
            <a:off x="-1" y="0"/>
            <a:ext cx="12192005" cy="1623060"/>
          </a:xfrm>
          <a:prstGeom prst="rect">
            <a:avLst/>
          </a:prstGeom>
        </p:spPr>
      </p:pic>
      <p:sp>
        <p:nvSpPr>
          <p:cNvPr id="15" name="Rectángulo 14"/>
          <p:cNvSpPr/>
          <p:nvPr/>
        </p:nvSpPr>
        <p:spPr>
          <a:xfrm>
            <a:off x="1321035" y="558650"/>
            <a:ext cx="7160820"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3000" b="1" i="0" u="none" strike="noStrike" kern="1200" cap="none" spc="0" normalizeH="0" baseline="0" noProof="0" dirty="0">
                <a:ln>
                  <a:noFill/>
                </a:ln>
                <a:solidFill>
                  <a:prstClr val="white"/>
                </a:solidFill>
                <a:effectLst/>
                <a:uLnTx/>
                <a:uFillTx/>
                <a:latin typeface="Arial"/>
                <a:ea typeface="+mn-ea"/>
                <a:cs typeface="Arial"/>
              </a:rPr>
              <a:t>ESTADO DEL ARTE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sp>
        <p:nvSpPr>
          <p:cNvPr id="29" name="CuadroTexto 28">
            <a:extLst>
              <a:ext uri="{FF2B5EF4-FFF2-40B4-BE49-F238E27FC236}">
                <a16:creationId xmlns:a16="http://schemas.microsoft.com/office/drawing/2014/main" id="{A5FFE027-4FE0-8E73-B378-FAED20792622}"/>
              </a:ext>
            </a:extLst>
          </p:cNvPr>
          <p:cNvSpPr txBox="1"/>
          <p:nvPr/>
        </p:nvSpPr>
        <p:spPr>
          <a:xfrm>
            <a:off x="1095544" y="1643256"/>
            <a:ext cx="9954228" cy="892552"/>
          </a:xfrm>
          <a:prstGeom prst="rect">
            <a:avLst/>
          </a:prstGeom>
          <a:noFill/>
        </p:spPr>
        <p:txBody>
          <a:bodyPr wrap="square" rtlCol="0">
            <a:spAutoFit/>
          </a:bodyPr>
          <a:lstStyle/>
          <a:p>
            <a:pPr algn="ctr"/>
            <a:r>
              <a:rPr lang="en-US" sz="2600" dirty="0"/>
              <a:t>BLOOD VESSEL SEGMENTATION FOR NECK AND HEAD COMPUTED TOMOGRAPHY ANGIOGRAPHY (2023)</a:t>
            </a:r>
            <a:endParaRPr lang="es-ES" sz="2600" dirty="0"/>
          </a:p>
        </p:txBody>
      </p:sp>
      <p:sp>
        <p:nvSpPr>
          <p:cNvPr id="37" name="CuadroTexto 36">
            <a:extLst>
              <a:ext uri="{FF2B5EF4-FFF2-40B4-BE49-F238E27FC236}">
                <a16:creationId xmlns:a16="http://schemas.microsoft.com/office/drawing/2014/main" id="{1327C163-9B5B-54E9-4604-8378BF8D71B3}"/>
              </a:ext>
            </a:extLst>
          </p:cNvPr>
          <p:cNvSpPr txBox="1"/>
          <p:nvPr/>
        </p:nvSpPr>
        <p:spPr>
          <a:xfrm>
            <a:off x="1442720" y="2816339"/>
            <a:ext cx="9202420" cy="3046988"/>
          </a:xfrm>
          <a:prstGeom prst="rect">
            <a:avLst/>
          </a:prstGeom>
          <a:noFill/>
        </p:spPr>
        <p:txBody>
          <a:bodyPr wrap="square" rtlCol="0">
            <a:spAutoFit/>
          </a:bodyPr>
          <a:lstStyle/>
          <a:p>
            <a:pPr algn="just"/>
            <a:r>
              <a:rPr lang="es-ES" sz="2400" b="1" dirty="0"/>
              <a:t>Técnicas de segmentación</a:t>
            </a:r>
          </a:p>
          <a:p>
            <a:pPr algn="just"/>
            <a:endParaRPr lang="es-ES" sz="2400" b="1" dirty="0"/>
          </a:p>
          <a:p>
            <a:pPr marL="342900" indent="-342900" algn="just">
              <a:buFont typeface="Arial" panose="020B0604020202020204" pitchFamily="34" charset="0"/>
              <a:buChar char="•"/>
            </a:pPr>
            <a:r>
              <a:rPr lang="es-ES" sz="2400" dirty="0" err="1"/>
              <a:t>Bone</a:t>
            </a:r>
            <a:r>
              <a:rPr lang="es-ES" sz="2400" dirty="0"/>
              <a:t> </a:t>
            </a:r>
            <a:r>
              <a:rPr lang="es-ES" sz="2400" dirty="0" err="1"/>
              <a:t>Subtraction</a:t>
            </a:r>
            <a:r>
              <a:rPr lang="es-ES" sz="2400" dirty="0"/>
              <a:t> </a:t>
            </a:r>
            <a:r>
              <a:rPr lang="es-ES" sz="2400" dirty="0" err="1"/>
              <a:t>Computed</a:t>
            </a:r>
            <a:r>
              <a:rPr lang="es-ES" sz="2400" dirty="0"/>
              <a:t> </a:t>
            </a:r>
            <a:r>
              <a:rPr lang="es-ES" sz="2400" dirty="0" err="1"/>
              <a:t>Tomography</a:t>
            </a:r>
            <a:r>
              <a:rPr lang="es-ES" sz="2400" dirty="0"/>
              <a:t> </a:t>
            </a:r>
            <a:r>
              <a:rPr lang="es-ES" sz="2400" dirty="0" err="1"/>
              <a:t>Angiography</a:t>
            </a:r>
            <a:endParaRPr lang="es-ES" sz="2400" dirty="0"/>
          </a:p>
          <a:p>
            <a:pPr marL="342900" indent="-342900" algn="just">
              <a:buFont typeface="Arial" panose="020B0604020202020204" pitchFamily="34" charset="0"/>
              <a:buChar char="•"/>
            </a:pPr>
            <a:r>
              <a:rPr lang="es-ES" sz="2400" dirty="0"/>
              <a:t>Es necesario dos tomografías, una con contraste y una sin contraste, mayor cantidad de radicación.</a:t>
            </a:r>
          </a:p>
          <a:p>
            <a:pPr marL="342900" indent="-342900" algn="just">
              <a:buFont typeface="Arial" panose="020B0604020202020204" pitchFamily="34" charset="0"/>
              <a:buChar char="•"/>
            </a:pPr>
            <a:r>
              <a:rPr lang="es-ES" sz="2400" dirty="0"/>
              <a:t>Substraer el hueso para localizar los vasos sanguíneos </a:t>
            </a:r>
          </a:p>
          <a:p>
            <a:pPr marL="342900" indent="-342900" algn="just">
              <a:buFont typeface="Arial" panose="020B0604020202020204" pitchFamily="34" charset="0"/>
              <a:buChar char="•"/>
            </a:pPr>
            <a:r>
              <a:rPr lang="es-ES" sz="2400" dirty="0"/>
              <a:t>Edge </a:t>
            </a:r>
            <a:r>
              <a:rPr lang="es-ES" sz="2400" dirty="0" err="1"/>
              <a:t>enhacement</a:t>
            </a:r>
            <a:r>
              <a:rPr lang="es-ES" sz="2400" dirty="0"/>
              <a:t> – </a:t>
            </a:r>
            <a:r>
              <a:rPr lang="es-ES" sz="2400" dirty="0" err="1"/>
              <a:t>segment</a:t>
            </a:r>
            <a:r>
              <a:rPr lang="es-ES" sz="2400" dirty="0"/>
              <a:t> data </a:t>
            </a:r>
            <a:r>
              <a:rPr lang="es-ES" sz="2400" dirty="0" err="1"/>
              <a:t>by</a:t>
            </a:r>
            <a:r>
              <a:rPr lang="es-ES" sz="2400" dirty="0"/>
              <a:t> </a:t>
            </a:r>
            <a:r>
              <a:rPr lang="es-ES" sz="2400" dirty="0" err="1"/>
              <a:t>identified</a:t>
            </a:r>
            <a:r>
              <a:rPr lang="es-ES" sz="2400" dirty="0"/>
              <a:t> </a:t>
            </a:r>
            <a:r>
              <a:rPr lang="es-ES" sz="2400" dirty="0" err="1"/>
              <a:t>borders</a:t>
            </a:r>
            <a:endParaRPr lang="es-ES" sz="2400" dirty="0"/>
          </a:p>
          <a:p>
            <a:pPr marL="342900" indent="-342900" algn="just">
              <a:buFont typeface="Arial" panose="020B0604020202020204" pitchFamily="34" charset="0"/>
              <a:buChar char="•"/>
            </a:pPr>
            <a:r>
              <a:rPr lang="es-ES" sz="2400" dirty="0"/>
              <a:t>Cálculo de </a:t>
            </a:r>
            <a:r>
              <a:rPr lang="es-ES" sz="2400" dirty="0" err="1"/>
              <a:t>gradientes,Ayuda</a:t>
            </a:r>
            <a:r>
              <a:rPr lang="es-ES" sz="2400" dirty="0"/>
              <a:t> a separar el hueso del tejido circundante</a:t>
            </a:r>
          </a:p>
        </p:txBody>
      </p:sp>
    </p:spTree>
    <p:extLst>
      <p:ext uri="{BB962C8B-B14F-4D97-AF65-F5344CB8AC3E}">
        <p14:creationId xmlns:p14="http://schemas.microsoft.com/office/powerpoint/2010/main" val="11687197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upo 29">
            <a:extLst>
              <a:ext uri="{FF2B5EF4-FFF2-40B4-BE49-F238E27FC236}">
                <a16:creationId xmlns:a16="http://schemas.microsoft.com/office/drawing/2014/main" id="{6FD0D2E4-6275-55F4-412A-6B78AB5CE1A8}"/>
              </a:ext>
            </a:extLst>
          </p:cNvPr>
          <p:cNvGrpSpPr/>
          <p:nvPr/>
        </p:nvGrpSpPr>
        <p:grpSpPr>
          <a:xfrm>
            <a:off x="-10443214" y="1643256"/>
            <a:ext cx="11829652" cy="915318"/>
            <a:chOff x="-10443214" y="1643256"/>
            <a:chExt cx="11829652" cy="915318"/>
          </a:xfrm>
        </p:grpSpPr>
        <p:grpSp>
          <p:nvGrpSpPr>
            <p:cNvPr id="28" name="Grupo 27">
              <a:extLst>
                <a:ext uri="{FF2B5EF4-FFF2-40B4-BE49-F238E27FC236}">
                  <a16:creationId xmlns:a16="http://schemas.microsoft.com/office/drawing/2014/main" id="{56A3F5C1-738C-DB05-41EF-076B1A55C19E}"/>
                </a:ext>
              </a:extLst>
            </p:cNvPr>
            <p:cNvGrpSpPr/>
            <p:nvPr/>
          </p:nvGrpSpPr>
          <p:grpSpPr>
            <a:xfrm>
              <a:off x="-10443214" y="1643256"/>
              <a:ext cx="11829652" cy="915318"/>
              <a:chOff x="41906" y="1647190"/>
              <a:chExt cx="11829652" cy="915318"/>
            </a:xfrm>
          </p:grpSpPr>
          <p:sp>
            <p:nvSpPr>
              <p:cNvPr id="11" name="Forma libre: forma 10">
                <a:extLst>
                  <a:ext uri="{FF2B5EF4-FFF2-40B4-BE49-F238E27FC236}">
                    <a16:creationId xmlns:a16="http://schemas.microsoft.com/office/drawing/2014/main" id="{A8FB820C-92C8-8DA9-BC93-CA16F5B4F43B}"/>
                  </a:ext>
                </a:extLst>
              </p:cNvPr>
              <p:cNvSpPr/>
              <p:nvPr/>
            </p:nvSpPr>
            <p:spPr>
              <a:xfrm>
                <a:off x="11338551" y="1647190"/>
                <a:ext cx="533007" cy="915318"/>
              </a:xfrm>
              <a:custGeom>
                <a:avLst/>
                <a:gdLst>
                  <a:gd name="connsiteX0" fmla="*/ 0 w 657785"/>
                  <a:gd name="connsiteY0" fmla="*/ 0 h 1129595"/>
                  <a:gd name="connsiteX1" fmla="*/ 375386 w 657785"/>
                  <a:gd name="connsiteY1" fmla="*/ 0 h 1129595"/>
                  <a:gd name="connsiteX2" fmla="*/ 657785 w 657785"/>
                  <a:gd name="connsiteY2" fmla="*/ 564798 h 1129595"/>
                  <a:gd name="connsiteX3" fmla="*/ 375386 w 657785"/>
                  <a:gd name="connsiteY3" fmla="*/ 1129595 h 1129595"/>
                  <a:gd name="connsiteX4" fmla="*/ 0 w 657785"/>
                  <a:gd name="connsiteY4" fmla="*/ 1129595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785" h="1129595">
                    <a:moveTo>
                      <a:pt x="0" y="0"/>
                    </a:moveTo>
                    <a:lnTo>
                      <a:pt x="375386" y="0"/>
                    </a:lnTo>
                    <a:lnTo>
                      <a:pt x="657785" y="564798"/>
                    </a:lnTo>
                    <a:lnTo>
                      <a:pt x="375386" y="1129595"/>
                    </a:lnTo>
                    <a:lnTo>
                      <a:pt x="0" y="1129595"/>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4" name="Rectángulo 13">
                <a:extLst>
                  <a:ext uri="{FF2B5EF4-FFF2-40B4-BE49-F238E27FC236}">
                    <a16:creationId xmlns:a16="http://schemas.microsoft.com/office/drawing/2014/main" id="{DD910D7F-D3E6-E816-8D33-6C60F9784135}"/>
                  </a:ext>
                </a:extLst>
              </p:cNvPr>
              <p:cNvSpPr/>
              <p:nvPr/>
            </p:nvSpPr>
            <p:spPr>
              <a:xfrm>
                <a:off x="41906" y="1649838"/>
                <a:ext cx="11296645" cy="90662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esquinas redondeadas 16">
                <a:extLst>
                  <a:ext uri="{FF2B5EF4-FFF2-40B4-BE49-F238E27FC236}">
                    <a16:creationId xmlns:a16="http://schemas.microsoft.com/office/drawing/2014/main" id="{BFA70A9C-DB6D-2B11-C7EC-01FD19559084}"/>
                  </a:ext>
                </a:extLst>
              </p:cNvPr>
              <p:cNvSpPr/>
              <p:nvPr/>
            </p:nvSpPr>
            <p:spPr>
              <a:xfrm>
                <a:off x="908687" y="1689662"/>
                <a:ext cx="10348262" cy="824865"/>
              </a:xfrm>
              <a:prstGeom prst="roundRect">
                <a:avLst>
                  <a:gd name="adj" fmla="val 5531"/>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CuadroTexto 28">
              <a:extLst>
                <a:ext uri="{FF2B5EF4-FFF2-40B4-BE49-F238E27FC236}">
                  <a16:creationId xmlns:a16="http://schemas.microsoft.com/office/drawing/2014/main" id="{A5FFE027-4FE0-8E73-B378-FAED20792622}"/>
                </a:ext>
              </a:extLst>
            </p:cNvPr>
            <p:cNvSpPr txBox="1"/>
            <p:nvPr/>
          </p:nvSpPr>
          <p:spPr>
            <a:xfrm>
              <a:off x="-9379416" y="1643256"/>
              <a:ext cx="9954228" cy="892552"/>
            </a:xfrm>
            <a:prstGeom prst="rect">
              <a:avLst/>
            </a:prstGeom>
            <a:noFill/>
          </p:spPr>
          <p:txBody>
            <a:bodyPr wrap="square" rtlCol="0">
              <a:spAutoFit/>
            </a:bodyPr>
            <a:lstStyle/>
            <a:p>
              <a:pPr algn="ctr"/>
              <a:r>
                <a:rPr lang="en-US" sz="2600" dirty="0"/>
                <a:t>LEVEL SET BASED CEREBRAL VASCULATURE SEGMENTATION AND</a:t>
              </a:r>
            </a:p>
            <a:p>
              <a:pPr algn="ctr"/>
              <a:r>
                <a:rPr lang="en-US" sz="2600" dirty="0"/>
                <a:t> DIAMETER QUANTIFICATION IN CT ANGIOGRAPHY (2005)</a:t>
              </a:r>
              <a:endParaRPr lang="es-ES" sz="2600" dirty="0"/>
            </a:p>
          </p:txBody>
        </p:sp>
      </p:grpSp>
      <p:pic>
        <p:nvPicPr>
          <p:cNvPr id="5" name="Imagen 4"/>
          <p:cNvPicPr>
            <a:picLocks noChangeAspect="1"/>
          </p:cNvPicPr>
          <p:nvPr/>
        </p:nvPicPr>
        <p:blipFill>
          <a:blip r:embed="rId4"/>
          <a:stretch>
            <a:fillRect/>
          </a:stretch>
        </p:blipFill>
        <p:spPr>
          <a:xfrm>
            <a:off x="-1" y="0"/>
            <a:ext cx="12192005" cy="1623060"/>
          </a:xfrm>
          <a:prstGeom prst="rect">
            <a:avLst/>
          </a:prstGeom>
        </p:spPr>
      </p:pic>
      <p:sp>
        <p:nvSpPr>
          <p:cNvPr id="13" name="Rectángulo 12">
            <a:extLst>
              <a:ext uri="{FF2B5EF4-FFF2-40B4-BE49-F238E27FC236}">
                <a16:creationId xmlns:a16="http://schemas.microsoft.com/office/drawing/2014/main" id="{EB130359-B07A-39E8-F384-034A293ED8AC}"/>
              </a:ext>
            </a:extLst>
          </p:cNvPr>
          <p:cNvSpPr/>
          <p:nvPr/>
        </p:nvSpPr>
        <p:spPr>
          <a:xfrm>
            <a:off x="-1" y="1584136"/>
            <a:ext cx="849203" cy="1014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p:cNvSpPr/>
          <p:nvPr/>
        </p:nvSpPr>
        <p:spPr>
          <a:xfrm>
            <a:off x="1321035" y="558650"/>
            <a:ext cx="7160820" cy="923330"/>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3000" b="1" i="0" u="none" strike="noStrike" kern="1200" cap="none" spc="0" normalizeH="0" baseline="0" noProof="0" dirty="0">
                <a:ln>
                  <a:noFill/>
                </a:ln>
                <a:solidFill>
                  <a:prstClr val="white"/>
                </a:solidFill>
                <a:effectLst/>
                <a:uLnTx/>
                <a:uFillTx/>
                <a:latin typeface="Arial"/>
                <a:ea typeface="+mn-ea"/>
                <a:cs typeface="Arial"/>
              </a:rPr>
              <a:t>ESTADO DEL ARTE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1" i="0" u="none" strike="noStrike" kern="1200" cap="none" spc="0" normalizeH="0" baseline="0" noProof="0" dirty="0">
              <a:ln>
                <a:noFill/>
              </a:ln>
              <a:solidFill>
                <a:srgbClr val="FFC000"/>
              </a:solidFill>
              <a:effectLst/>
              <a:uLnTx/>
              <a:uFillTx/>
              <a:latin typeface="Arial" charset="0"/>
              <a:ea typeface="Arial" charset="0"/>
              <a:cs typeface="Arial" charset="0"/>
            </a:endParaRPr>
          </a:p>
        </p:txBody>
      </p:sp>
      <p:sp>
        <p:nvSpPr>
          <p:cNvPr id="12" name="Forma libre: forma 11">
            <a:extLst>
              <a:ext uri="{FF2B5EF4-FFF2-40B4-BE49-F238E27FC236}">
                <a16:creationId xmlns:a16="http://schemas.microsoft.com/office/drawing/2014/main" id="{DF4BBAE3-6638-03D6-2369-66EE7E79D9B6}"/>
              </a:ext>
            </a:extLst>
          </p:cNvPr>
          <p:cNvSpPr/>
          <p:nvPr/>
        </p:nvSpPr>
        <p:spPr>
          <a:xfrm>
            <a:off x="320442" y="1646909"/>
            <a:ext cx="528761" cy="915318"/>
          </a:xfrm>
          <a:custGeom>
            <a:avLst/>
            <a:gdLst>
              <a:gd name="connsiteX0" fmla="*/ 282399 w 652545"/>
              <a:gd name="connsiteY0" fmla="*/ 0 h 1129595"/>
              <a:gd name="connsiteX1" fmla="*/ 652545 w 652545"/>
              <a:gd name="connsiteY1" fmla="*/ 0 h 1129595"/>
              <a:gd name="connsiteX2" fmla="*/ 652545 w 652545"/>
              <a:gd name="connsiteY2" fmla="*/ 1129595 h 1129595"/>
              <a:gd name="connsiteX3" fmla="*/ 282399 w 652545"/>
              <a:gd name="connsiteY3" fmla="*/ 1129595 h 1129595"/>
              <a:gd name="connsiteX4" fmla="*/ 0 w 652545"/>
              <a:gd name="connsiteY4" fmla="*/ 564798 h 112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5" h="1129595">
                <a:moveTo>
                  <a:pt x="282399" y="0"/>
                </a:moveTo>
                <a:lnTo>
                  <a:pt x="652545" y="0"/>
                </a:lnTo>
                <a:lnTo>
                  <a:pt x="652545" y="1129595"/>
                </a:lnTo>
                <a:lnTo>
                  <a:pt x="282399" y="1129595"/>
                </a:lnTo>
                <a:lnTo>
                  <a:pt x="0" y="564798"/>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35" name="Grupo 34">
            <a:extLst>
              <a:ext uri="{FF2B5EF4-FFF2-40B4-BE49-F238E27FC236}">
                <a16:creationId xmlns:a16="http://schemas.microsoft.com/office/drawing/2014/main" id="{B8940740-A005-5554-18E5-1B195C12F79E}"/>
              </a:ext>
            </a:extLst>
          </p:cNvPr>
          <p:cNvGrpSpPr/>
          <p:nvPr/>
        </p:nvGrpSpPr>
        <p:grpSpPr>
          <a:xfrm>
            <a:off x="849201" y="2616904"/>
            <a:ext cx="10443639" cy="3975385"/>
            <a:chOff x="849201" y="2616904"/>
            <a:chExt cx="10443639" cy="3975385"/>
          </a:xfrm>
        </p:grpSpPr>
        <p:sp>
          <p:nvSpPr>
            <p:cNvPr id="31" name="Rectángulo: esquinas redondeadas 30">
              <a:extLst>
                <a:ext uri="{FF2B5EF4-FFF2-40B4-BE49-F238E27FC236}">
                  <a16:creationId xmlns:a16="http://schemas.microsoft.com/office/drawing/2014/main" id="{EFD5ABC7-7334-294F-611B-695CFB411DA5}"/>
                </a:ext>
              </a:extLst>
            </p:cNvPr>
            <p:cNvSpPr/>
            <p:nvPr/>
          </p:nvSpPr>
          <p:spPr>
            <a:xfrm>
              <a:off x="849202" y="2616904"/>
              <a:ext cx="10443638" cy="3975385"/>
            </a:xfrm>
            <a:prstGeom prst="roundRect">
              <a:avLst>
                <a:gd name="adj" fmla="val 3155"/>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esquinas redondeadas 33">
              <a:extLst>
                <a:ext uri="{FF2B5EF4-FFF2-40B4-BE49-F238E27FC236}">
                  <a16:creationId xmlns:a16="http://schemas.microsoft.com/office/drawing/2014/main" id="{808060FA-CFB3-EFBE-ADED-9158E3A6CF95}"/>
                </a:ext>
              </a:extLst>
            </p:cNvPr>
            <p:cNvSpPr/>
            <p:nvPr/>
          </p:nvSpPr>
          <p:spPr>
            <a:xfrm>
              <a:off x="849201" y="2626606"/>
              <a:ext cx="10392203" cy="3916370"/>
            </a:xfrm>
            <a:prstGeom prst="roundRect">
              <a:avLst>
                <a:gd name="adj" fmla="val 3155"/>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37" name="CuadroTexto 36">
            <a:extLst>
              <a:ext uri="{FF2B5EF4-FFF2-40B4-BE49-F238E27FC236}">
                <a16:creationId xmlns:a16="http://schemas.microsoft.com/office/drawing/2014/main" id="{1327C163-9B5B-54E9-4604-8378BF8D71B3}"/>
              </a:ext>
            </a:extLst>
          </p:cNvPr>
          <p:cNvSpPr txBox="1"/>
          <p:nvPr/>
        </p:nvSpPr>
        <p:spPr>
          <a:xfrm>
            <a:off x="1521881" y="2691965"/>
            <a:ext cx="9098280" cy="3785652"/>
          </a:xfrm>
          <a:prstGeom prst="rect">
            <a:avLst/>
          </a:prstGeom>
          <a:noFill/>
        </p:spPr>
        <p:txBody>
          <a:bodyPr wrap="square" rtlCol="0">
            <a:spAutoFit/>
          </a:bodyPr>
          <a:lstStyle/>
          <a:p>
            <a:pPr algn="just"/>
            <a:r>
              <a:rPr lang="es-ES" sz="2400" b="1" dirty="0"/>
              <a:t>Métodos Utilizados</a:t>
            </a:r>
          </a:p>
          <a:p>
            <a:pPr algn="just"/>
            <a:endParaRPr lang="es-ES" sz="2400" b="1" dirty="0"/>
          </a:p>
          <a:p>
            <a:pPr marL="342900" indent="-342900" algn="just">
              <a:buFont typeface="Arial" panose="020B0604020202020204" pitchFamily="34" charset="0"/>
              <a:buChar char="•"/>
            </a:pPr>
            <a:r>
              <a:rPr lang="es-ES" sz="2400" dirty="0"/>
              <a:t>Enmascaramiento Óseo: Registro de escaneos de baja y alta dosis para segmentar el hueso y facilitar la identificación de los vasos.</a:t>
            </a:r>
          </a:p>
          <a:p>
            <a:pPr marL="342900" indent="-342900" algn="just">
              <a:buFont typeface="Arial" panose="020B0604020202020204" pitchFamily="34" charset="0"/>
              <a:buChar char="•"/>
            </a:pPr>
            <a:r>
              <a:rPr lang="es-ES" sz="2400" dirty="0"/>
              <a:t>Función de Velocidad: Calculada a partir de las distribuciones de intensidad del fondo y los vasos, orientando la evolución del conjunto de nivel.</a:t>
            </a:r>
          </a:p>
          <a:p>
            <a:pPr marL="342900" indent="-342900" algn="just">
              <a:buFont typeface="Arial" panose="020B0604020202020204" pitchFamily="34" charset="0"/>
              <a:buChar char="•"/>
            </a:pPr>
            <a:r>
              <a:rPr lang="es-ES" sz="2400" dirty="0"/>
              <a:t>Evolución del Conjunto de Nivel: Utiliza puntos semilla para inicializar y guiar la evolución del conjunto de nivel, capturando los límites de los vasos.</a:t>
            </a:r>
          </a:p>
        </p:txBody>
      </p:sp>
    </p:spTree>
    <p:extLst>
      <p:ext uri="{BB962C8B-B14F-4D97-AF65-F5344CB8AC3E}">
        <p14:creationId xmlns:p14="http://schemas.microsoft.com/office/powerpoint/2010/main" val="4082852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6 0 L 0.85651 0 " pathEditMode="relative" rAng="0" ptsTypes="AA">
                                      <p:cBhvr>
                                        <p:cTn id="6" dur="500" fill="hold"/>
                                        <p:tgtEl>
                                          <p:spTgt spid="30"/>
                                        </p:tgtEl>
                                        <p:attrNameLst>
                                          <p:attrName>ppt_x</p:attrName>
                                          <p:attrName>ppt_y</p:attrName>
                                        </p:attrNameLst>
                                      </p:cBhvr>
                                      <p:rCtr x="42826" y="0"/>
                                    </p:animMotion>
                                  </p:childTnLst>
                                </p:cTn>
                              </p:par>
                              <p:par>
                                <p:cTn id="7" presetID="22" presetClass="entr" presetSubtype="1" fill="hold" nodeType="withEffect">
                                  <p:stCondLst>
                                    <p:cond delay="500"/>
                                  </p:stCondLst>
                                  <p:childTnLst>
                                    <p:set>
                                      <p:cBhvr>
                                        <p:cTn id="8" dur="1" fill="hold">
                                          <p:stCondLst>
                                            <p:cond delay="0"/>
                                          </p:stCondLst>
                                        </p:cTn>
                                        <p:tgtEl>
                                          <p:spTgt spid="35"/>
                                        </p:tgtEl>
                                        <p:attrNameLst>
                                          <p:attrName>style.visibility</p:attrName>
                                        </p:attrNameLst>
                                      </p:cBhvr>
                                      <p:to>
                                        <p:strVal val="visible"/>
                                      </p:to>
                                    </p:set>
                                    <p:animEffect transition="in" filter="wipe(up)">
                                      <p:cBhvr>
                                        <p:cTn id="9" dur="500"/>
                                        <p:tgtEl>
                                          <p:spTgt spid="35"/>
                                        </p:tgtEl>
                                      </p:cBhvr>
                                    </p:animEffect>
                                  </p:childTnLst>
                                </p:cTn>
                              </p:par>
                              <p:par>
                                <p:cTn id="10" presetID="22" presetClass="entr" presetSubtype="1" fill="hold" grpId="0" nodeType="withEffect">
                                  <p:stCondLst>
                                    <p:cond delay="50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3539e29-005f-4e3e-bdf4-04dedd78cc04" xsi:nil="true"/>
    <lcf76f155ced4ddcb4097134ff3c332f xmlns="26f41d65-9de4-4fae-81af-c42a1cb89e3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39ED5343E6D04B8BF4EDFCBC58249D" ma:contentTypeVersion="14" ma:contentTypeDescription="Create a new document." ma:contentTypeScope="" ma:versionID="68ce17fe03e09ad64387ea2f0a48b201">
  <xsd:schema xmlns:xsd="http://www.w3.org/2001/XMLSchema" xmlns:xs="http://www.w3.org/2001/XMLSchema" xmlns:p="http://schemas.microsoft.com/office/2006/metadata/properties" xmlns:ns2="26f41d65-9de4-4fae-81af-c42a1cb89e31" xmlns:ns3="f3539e29-005f-4e3e-bdf4-04dedd78cc04" targetNamespace="http://schemas.microsoft.com/office/2006/metadata/properties" ma:root="true" ma:fieldsID="d75897ccf44546306072e3de83b4c936" ns2:_="" ns3:_="">
    <xsd:import namespace="26f41d65-9de4-4fae-81af-c42a1cb89e31"/>
    <xsd:import namespace="f3539e29-005f-4e3e-bdf4-04dedd78cc0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f41d65-9de4-4fae-81af-c42a1cb89e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d068974-5b92-4f84-9f7a-5b28e50c742c"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3539e29-005f-4e3e-bdf4-04dedd78cc0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fd4f61d-2c74-432f-9eda-f621dd257ee1}" ma:internalName="TaxCatchAll" ma:showField="CatchAllData" ma:web="f3539e29-005f-4e3e-bdf4-04dedd78cc04">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EAE78F-AD7D-4955-AF23-1B29A0502A62}">
  <ds:schemaRefs>
    <ds:schemaRef ds:uri="http://schemas.microsoft.com/office/2006/documentManagement/types"/>
    <ds:schemaRef ds:uri="26f41d65-9de4-4fae-81af-c42a1cb89e31"/>
    <ds:schemaRef ds:uri="f3539e29-005f-4e3e-bdf4-04dedd78cc04"/>
    <ds:schemaRef ds:uri="http://www.w3.org/XML/1998/namespace"/>
    <ds:schemaRef ds:uri="http://schemas.microsoft.com/office/infopath/2007/PartnerControls"/>
    <ds:schemaRef ds:uri="http://purl.org/dc/dcmitype/"/>
    <ds:schemaRef ds:uri="http://purl.org/dc/terms/"/>
    <ds:schemaRef ds:uri="http://purl.org/dc/elements/1.1/"/>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E944800-7640-4BC0-BC87-8B9E6448D2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f41d65-9de4-4fae-81af-c42a1cb89e31"/>
    <ds:schemaRef ds:uri="f3539e29-005f-4e3e-bdf4-04dedd78cc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1E834C-7573-4C37-951D-2E87A0E4FF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871</TotalTime>
  <Words>2764</Words>
  <Application>Microsoft Office PowerPoint</Application>
  <PresentationFormat>Panorámica</PresentationFormat>
  <Paragraphs>358</Paragraphs>
  <Slides>21</Slides>
  <Notes>21</Notes>
  <HiddenSlides>0</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Aptos</vt:lpstr>
      <vt:lpstr>Arial</vt:lpstr>
      <vt:lpstr>Calibri</vt:lpstr>
      <vt:lpstr>Calibri </vt:lpstr>
      <vt:lpstr>Calibri Light</vt:lpstr>
      <vt:lpstr>Söhne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doris yaneth castro barbosa</dc:creator>
  <cp:lastModifiedBy>Castro Castro Yuri Alexandra</cp:lastModifiedBy>
  <cp:revision>38</cp:revision>
  <dcterms:created xsi:type="dcterms:W3CDTF">2013-07-15T20:26:40Z</dcterms:created>
  <dcterms:modified xsi:type="dcterms:W3CDTF">2024-05-30T22:27:07Z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0x0101009339ED5343E6D04B8BF4EDFCBC58249D</vt:lpwstr>
  </property>
  <property fmtid="{D5CDD505-2E9C-101B-9397-08002B2CF9AE}" pid="3" name="MediaServiceImageTags">
    <vt:lpwstr/>
  </property>
</Properties>
</file>